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2"/>
  </p:notesMasterIdLst>
  <p:sldIdLst>
    <p:sldId id="257" r:id="rId2"/>
    <p:sldId id="258" r:id="rId3"/>
    <p:sldId id="295" r:id="rId4"/>
    <p:sldId id="260" r:id="rId5"/>
    <p:sldId id="265" r:id="rId6"/>
    <p:sldId id="270" r:id="rId7"/>
    <p:sldId id="271" r:id="rId8"/>
    <p:sldId id="273" r:id="rId9"/>
    <p:sldId id="274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76" r:id="rId18"/>
    <p:sldId id="294" r:id="rId19"/>
    <p:sldId id="286" r:id="rId20"/>
    <p:sldId id="297" r:id="rId21"/>
    <p:sldId id="285" r:id="rId22"/>
    <p:sldId id="296" r:id="rId23"/>
    <p:sldId id="275" r:id="rId24"/>
    <p:sldId id="298" r:id="rId25"/>
    <p:sldId id="301" r:id="rId26"/>
    <p:sldId id="264" r:id="rId27"/>
    <p:sldId id="263" r:id="rId28"/>
    <p:sldId id="299" r:id="rId29"/>
    <p:sldId id="262" r:id="rId30"/>
    <p:sldId id="289" r:id="rId31"/>
    <p:sldId id="290" r:id="rId32"/>
    <p:sldId id="303" r:id="rId33"/>
    <p:sldId id="305" r:id="rId34"/>
    <p:sldId id="306" r:id="rId35"/>
    <p:sldId id="383" r:id="rId36"/>
    <p:sldId id="382" r:id="rId37"/>
    <p:sldId id="384" r:id="rId38"/>
    <p:sldId id="259" r:id="rId39"/>
    <p:sldId id="300" r:id="rId40"/>
    <p:sldId id="304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67"/>
    <p:restoredTop sz="93478"/>
  </p:normalViewPr>
  <p:slideViewPr>
    <p:cSldViewPr snapToGrid="0" snapToObjects="1">
      <p:cViewPr varScale="1">
        <p:scale>
          <a:sx n="96" d="100"/>
          <a:sy n="96" d="100"/>
        </p:scale>
        <p:origin x="200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F5E2D9-BC91-8643-972A-980AA9DDDE8D}" type="datetimeFigureOut">
              <a:rPr lang="en-US" smtClean="0"/>
              <a:t>5/1/18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4F9C32-5BF5-BB4C-AF0E-D2E374D6A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63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Kirk</a:t>
            </a:r>
            <a:r>
              <a:rPr lang="en-US" baseline="0" dirty="0"/>
              <a:t> Borne – George Mason University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890B3C6-2E59-9E46-B671-384F9E302B09}" type="slidenum">
              <a:rPr lang="en-CA" smtClean="0"/>
              <a:pPr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7975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890B3C6-2E59-9E46-B671-384F9E302B09}" type="slidenum">
              <a:rPr lang="en-CA" smtClean="0"/>
              <a:pPr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4490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890B3C6-2E59-9E46-B671-384F9E302B09}" type="slidenum">
              <a:rPr lang="en-CA" smtClean="0"/>
              <a:pPr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8116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sz="1200" b="1" i="1" kern="3000" dirty="0"/>
              <a:t>Big data</a:t>
            </a:r>
            <a:r>
              <a:rPr lang="en-US" sz="1200" i="1" kern="3000" dirty="0"/>
              <a:t> is an evolving term that describes any voluminous amount of structured, semi-structured and unstructured data that has the potential to be mined for information.</a:t>
            </a:r>
          </a:p>
          <a:p>
            <a:endParaRPr lang="en-US" dirty="0"/>
          </a:p>
          <a:p>
            <a:r>
              <a:rPr lang="en-US" dirty="0"/>
              <a:t>The Cloud</a:t>
            </a:r>
            <a:r>
              <a:rPr lang="en-US" baseline="0" dirty="0"/>
              <a:t> is just a rebranding of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890B3C6-2E59-9E46-B671-384F9E302B09}" type="slidenum">
              <a:rPr lang="en-CA" smtClean="0"/>
              <a:pPr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5628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How-To:</a:t>
            </a:r>
            <a:r>
              <a:rPr lang="en-US" baseline="0" dirty="0"/>
              <a:t> </a:t>
            </a:r>
            <a:r>
              <a:rPr lang="en-US" dirty="0"/>
              <a:t>Workshops</a:t>
            </a:r>
            <a:r>
              <a:rPr lang="en-US" baseline="0" dirty="0"/>
              <a:t> are by and large unaffected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890B3C6-2E59-9E46-B671-384F9E302B09}" type="slidenum">
              <a:rPr lang="en-CA" smtClean="0"/>
              <a:pPr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6168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26928-AF02-014C-A64D-747878E9487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15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Differential</a:t>
            </a:r>
            <a:r>
              <a:rPr lang="en-US" baseline="0" dirty="0"/>
              <a:t> abundance testing from RNAseq methods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Issues can often be identified through unexpected features that show up across datasets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26928-AF02-014C-A64D-747878E9487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659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Comprised</a:t>
            </a:r>
            <a:r>
              <a:rPr lang="en-US" baseline="0" dirty="0"/>
              <a:t> of microbiologist, geneticists, bioinformaticians, ecologist, PI, core facilities and industry partners.</a:t>
            </a:r>
          </a:p>
          <a:p>
            <a:pPr marL="171450" indent="-171450">
              <a:buFont typeface="Arial" charset="0"/>
              <a:buChar char="•"/>
            </a:pPr>
            <a:endParaRPr lang="en-US" dirty="0"/>
          </a:p>
          <a:p>
            <a:r>
              <a:rPr lang="en-US" dirty="0"/>
              <a:t>* The ABRF MGRG is working to develop a microbial reference standard to be used as a control similar to the ERCC controls. This standard will be composed of 6-10 microbes which are “fixed” and with a known cell number and can be added to samples as a matrix spike for recovery assays. The MGRG has established relationships with NIST and the ATCC</a:t>
            </a:r>
          </a:p>
          <a:p>
            <a:endParaRPr lang="en-US" dirty="0"/>
          </a:p>
          <a:p>
            <a:r>
              <a:rPr lang="en-US" dirty="0"/>
              <a:t>* ABRF</a:t>
            </a:r>
            <a:r>
              <a:rPr lang="en-US" baseline="0" dirty="0"/>
              <a:t> / WACD</a:t>
            </a:r>
            <a:endParaRPr lang="en-US" dirty="0"/>
          </a:p>
          <a:p>
            <a:r>
              <a:rPr lang="en-US" dirty="0"/>
              <a:t>* Role of Core</a:t>
            </a:r>
            <a:r>
              <a:rPr lang="en-US" baseline="0" dirty="0"/>
              <a:t>s are to facilitate research, so not saying you have to use a core to talk to a core, but rather we are a resource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26928-AF02-014C-A64D-747878E9487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452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801" y="273629"/>
            <a:ext cx="7138560" cy="1143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247B3E-5D46-794F-84B8-56165696AC32}" type="slidenum">
              <a:rPr lang="en-CA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3918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5/1/18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5/1/18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5/1/18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5/1/18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5/1/18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5/1/18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ED0E6-7BA8-1C4C-B47E-9DE2F9DD3776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2755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695739" cy="6858000"/>
          </a:xfrm>
          <a:prstGeom prst="rect">
            <a:avLst/>
          </a:prstGeom>
          <a:solidFill>
            <a:srgbClr val="0027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506131" y="2654095"/>
            <a:ext cx="7734505" cy="63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19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registration.genomecenter.ucdavis.edu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dev.bioinformatics.ucdavis.edu/research-computing/" TargetMode="External"/><Relationship Id="rId2" Type="http://schemas.openxmlformats.org/officeDocument/2006/relationships/hyperlink" Target="http://dev.bioinformatics.ucdavis.edu/project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v.bioinformatics.ucdavis.edu/training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mailto:helpdesk@genomecenter.ucdavis.edu" TargetMode="External"/><Relationship Id="rId2" Type="http://schemas.openxmlformats.org/officeDocument/2006/relationships/hyperlink" Target="mailto:Bioinformatics.core@ucdavis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training.bioinformatics@ucdavis.edu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224873" y="1316299"/>
            <a:ext cx="8197341" cy="536744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5604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charset="0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CA" sz="2903" dirty="0">
                <a:latin typeface="Arial" charset="0"/>
                <a:cs typeface="Arial Unicode MS" charset="0"/>
              </a:rPr>
              <a:t>Bioinformatics: A perspective</a:t>
            </a: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endParaRPr lang="en-CA" sz="2903" dirty="0">
              <a:latin typeface="Arial" charset="0"/>
              <a:cs typeface="Arial Unicode MS" charset="0"/>
            </a:endParaRP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endParaRPr lang="en-CA" sz="2177" dirty="0">
              <a:latin typeface="Arial" charset="0"/>
              <a:cs typeface="Arial Unicode MS" charset="0"/>
            </a:endParaRP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CA" sz="2177" dirty="0">
                <a:latin typeface="Arial" charset="0"/>
                <a:cs typeface="Arial Unicode MS" charset="0"/>
              </a:rPr>
              <a:t>Dr. Matthew L. Settles</a:t>
            </a: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endParaRPr lang="en-CA" sz="2177" dirty="0">
              <a:latin typeface="Arial" charset="0"/>
              <a:cs typeface="Arial Unicode MS" charset="0"/>
            </a:endParaRP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CA" sz="2177" dirty="0">
                <a:latin typeface="Arial" charset="0"/>
                <a:cs typeface="Arial Unicode MS" charset="0"/>
              </a:rPr>
              <a:t>Genome Center</a:t>
            </a: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CA" sz="2177" dirty="0">
                <a:latin typeface="Arial" charset="0"/>
                <a:cs typeface="Arial Unicode MS" charset="0"/>
              </a:rPr>
              <a:t>University of California, Davis</a:t>
            </a: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CA" sz="2177" dirty="0" err="1">
                <a:latin typeface="Arial" charset="0"/>
                <a:cs typeface="Arial Unicode MS" charset="0"/>
              </a:rPr>
              <a:t>settles@ucdavis.edu</a:t>
            </a:r>
            <a:endParaRPr lang="en-CA" sz="2177" dirty="0">
              <a:latin typeface="Arial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445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5424" y="273630"/>
            <a:ext cx="9140525" cy="1143480"/>
          </a:xfrm>
        </p:spPr>
        <p:txBody>
          <a:bodyPr>
            <a:normAutofit/>
          </a:bodyPr>
          <a:lstStyle/>
          <a:p>
            <a:r>
              <a:rPr lang="en-US" sz="4355" dirty="0"/>
              <a:t>Bioinformatics is a Data Science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32255" y="2250103"/>
            <a:ext cx="7673126" cy="262448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  <a:effectLst>
            <a:glow rad="101600">
              <a:schemeClr val="accent1">
                <a:lumMod val="60000"/>
                <a:lumOff val="40000"/>
                <a:alpha val="75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31811" tIns="331811" rIns="331811" bIns="331811" rtlCol="0">
            <a:spAutoFit/>
          </a:bodyPr>
          <a:lstStyle/>
          <a:p>
            <a:r>
              <a:rPr lang="en-US" sz="2540" dirty="0"/>
              <a:t>Data science is the process of formulating a quantitative question that can be answered with data, collecting and cleaning the data, analyzing the data, and communicating the answer to the question to a relevant audience.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55747" y="6123890"/>
            <a:ext cx="8236225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b="1" dirty="0"/>
              <a:t>Five Fundamental Concepts of Data Science</a:t>
            </a:r>
          </a:p>
          <a:p>
            <a:r>
              <a:rPr lang="en-US" sz="1633" b="1" dirty="0" err="1"/>
              <a:t>statisticsviews.com</a:t>
            </a:r>
            <a:r>
              <a:rPr lang="en-US" sz="1633" b="1" dirty="0"/>
              <a:t> November 11, 2013 by Kirk Borne</a:t>
            </a:r>
          </a:p>
        </p:txBody>
      </p:sp>
    </p:spTree>
    <p:extLst>
      <p:ext uri="{BB962C8B-B14F-4D97-AF65-F5344CB8AC3E}">
        <p14:creationId xmlns:p14="http://schemas.microsoft.com/office/powerpoint/2010/main" val="1013616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5425" y="273630"/>
            <a:ext cx="9140526" cy="1143480"/>
          </a:xfrm>
        </p:spPr>
        <p:txBody>
          <a:bodyPr>
            <a:normAutofit/>
          </a:bodyPr>
          <a:lstStyle/>
          <a:p>
            <a:r>
              <a:rPr lang="en-US" sz="4355" dirty="0"/>
              <a:t>7 Stages to Data Science</a:t>
            </a:r>
          </a:p>
        </p:txBody>
      </p:sp>
      <p:sp>
        <p:nvSpPr>
          <p:cNvPr id="3" name="Rectangle 2"/>
          <p:cNvSpPr/>
          <p:nvPr/>
        </p:nvSpPr>
        <p:spPr>
          <a:xfrm>
            <a:off x="2294001" y="2088735"/>
            <a:ext cx="6083199" cy="4559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0000FF"/>
                </a:solidFill>
              </a:rPr>
              <a:t>Define the question of interest</a:t>
            </a:r>
          </a:p>
          <a:p>
            <a:pPr marL="466618" indent="-466618">
              <a:buFont typeface="+mj-lt"/>
              <a:buAutoNum type="arabicPeriod"/>
            </a:pPr>
            <a:endParaRPr lang="en-US" sz="2903" dirty="0"/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008000"/>
                </a:solidFill>
              </a:rPr>
              <a:t>Get the data</a:t>
            </a:r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008000"/>
                </a:solidFill>
              </a:rPr>
              <a:t>Clean the data</a:t>
            </a:r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008000"/>
                </a:solidFill>
              </a:rPr>
              <a:t>Explore the data</a:t>
            </a:r>
          </a:p>
          <a:p>
            <a:pPr marL="466618" indent="-466618">
              <a:buFont typeface="+mj-lt"/>
              <a:buAutoNum type="arabicPeriod"/>
            </a:pPr>
            <a:endParaRPr lang="en-US" sz="2903" dirty="0"/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FF0000"/>
                </a:solidFill>
              </a:rPr>
              <a:t>Fit statistical models</a:t>
            </a:r>
          </a:p>
          <a:p>
            <a:pPr marL="466618" indent="-466618">
              <a:buFont typeface="+mj-lt"/>
              <a:buAutoNum type="arabicPeriod"/>
            </a:pPr>
            <a:endParaRPr lang="en-US" sz="2903" dirty="0"/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660066"/>
                </a:solidFill>
              </a:rPr>
              <a:t>Communicate the results</a:t>
            </a:r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660066"/>
                </a:solidFill>
              </a:rPr>
              <a:t>Make your analysis reproducible</a:t>
            </a:r>
          </a:p>
        </p:txBody>
      </p:sp>
    </p:spTree>
    <p:extLst>
      <p:ext uri="{BB962C8B-B14F-4D97-AF65-F5344CB8AC3E}">
        <p14:creationId xmlns:p14="http://schemas.microsoft.com/office/powerpoint/2010/main" val="904823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0511" y="273630"/>
            <a:ext cx="7605439" cy="1143480"/>
          </a:xfrm>
        </p:spPr>
        <p:txBody>
          <a:bodyPr>
            <a:normAutofit/>
          </a:bodyPr>
          <a:lstStyle/>
          <a:p>
            <a:endParaRPr lang="en-US" sz="4355"/>
          </a:p>
        </p:txBody>
      </p:sp>
      <p:sp>
        <p:nvSpPr>
          <p:cNvPr id="3" name="Rectangle 2"/>
          <p:cNvSpPr/>
          <p:nvPr/>
        </p:nvSpPr>
        <p:spPr>
          <a:xfrm>
            <a:off x="2777892" y="1977327"/>
            <a:ext cx="5286447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0000FF"/>
                </a:solidFill>
              </a:rPr>
              <a:t>Define the question of interest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47019" y="2806855"/>
            <a:ext cx="5530181" cy="3610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b="1" dirty="0">
                <a:solidFill>
                  <a:srgbClr val="000090"/>
                </a:solidFill>
              </a:rPr>
              <a:t>Begin with the end in mind!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what is the question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how are we to know we are successful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what are our expectations</a:t>
            </a:r>
          </a:p>
          <a:p>
            <a:endParaRPr lang="en-US" sz="2177" dirty="0">
              <a:solidFill>
                <a:srgbClr val="000000"/>
              </a:solidFill>
            </a:endParaRPr>
          </a:p>
          <a:p>
            <a:r>
              <a:rPr lang="en-US" sz="2177" b="1" dirty="0">
                <a:solidFill>
                  <a:srgbClr val="000000"/>
                </a:solidFill>
              </a:rPr>
              <a:t>	dictates 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the data that should be collected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the features being analyzed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which algorithms should be use</a:t>
            </a:r>
            <a:r>
              <a:rPr lang="en-US" sz="1633" dirty="0"/>
              <a:t>		</a:t>
            </a:r>
          </a:p>
          <a:p>
            <a:r>
              <a:rPr lang="en-US" sz="1633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50966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8765" y="273630"/>
            <a:ext cx="7467184" cy="1143480"/>
          </a:xfrm>
        </p:spPr>
        <p:txBody>
          <a:bodyPr>
            <a:normAutofit/>
          </a:bodyPr>
          <a:lstStyle/>
          <a:p>
            <a:endParaRPr lang="en-US" sz="4355"/>
          </a:p>
        </p:txBody>
      </p:sp>
      <p:sp>
        <p:nvSpPr>
          <p:cNvPr id="3" name="Rectangle 2"/>
          <p:cNvSpPr/>
          <p:nvPr/>
        </p:nvSpPr>
        <p:spPr>
          <a:xfrm>
            <a:off x="2708765" y="1908201"/>
            <a:ext cx="4571040" cy="14325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466618" indent="-466618">
              <a:buFont typeface="+mj-lt"/>
              <a:buAutoNum type="arabicPeriod" startAt="2"/>
            </a:pPr>
            <a:r>
              <a:rPr lang="en-US" sz="2903" dirty="0">
                <a:solidFill>
                  <a:srgbClr val="008000"/>
                </a:solidFill>
              </a:rPr>
              <a:t>Get the data</a:t>
            </a:r>
          </a:p>
          <a:p>
            <a:pPr marL="466618" indent="-466618">
              <a:buFont typeface="+mj-lt"/>
              <a:buAutoNum type="arabicPeriod" startAt="2"/>
            </a:pPr>
            <a:r>
              <a:rPr lang="en-US" sz="2903" dirty="0">
                <a:solidFill>
                  <a:srgbClr val="008000"/>
                </a:solidFill>
              </a:rPr>
              <a:t>Clean the data</a:t>
            </a:r>
          </a:p>
          <a:p>
            <a:pPr marL="466618" indent="-466618">
              <a:buFont typeface="+mj-lt"/>
              <a:buAutoNum type="arabicPeriod" startAt="2"/>
            </a:pPr>
            <a:r>
              <a:rPr lang="en-US" sz="2903" dirty="0">
                <a:solidFill>
                  <a:srgbClr val="008000"/>
                </a:solidFill>
              </a:rPr>
              <a:t>Explore the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08764" y="3498127"/>
            <a:ext cx="4700654" cy="2102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b="1" dirty="0">
                <a:solidFill>
                  <a:srgbClr val="000090"/>
                </a:solidFill>
              </a:rPr>
              <a:t>Know your data!</a:t>
            </a:r>
          </a:p>
          <a:p>
            <a:pPr marL="368686" indent="-368686"/>
            <a:r>
              <a:rPr lang="en-US" sz="2177" dirty="0"/>
              <a:t>	know what the source was</a:t>
            </a:r>
          </a:p>
          <a:p>
            <a:pPr marL="368686" indent="-368686"/>
            <a:r>
              <a:rPr lang="en-US" sz="2177" dirty="0"/>
              <a:t>	technical processing in producing data (bias, artifacts, etc.)</a:t>
            </a:r>
          </a:p>
          <a:p>
            <a:pPr marL="368686" indent="-368686"/>
            <a:r>
              <a:rPr lang="en-US" sz="2177" dirty="0"/>
              <a:t>	“Data Profiling”</a:t>
            </a:r>
          </a:p>
          <a:p>
            <a:r>
              <a:rPr lang="en-US" sz="2177" dirty="0"/>
              <a:t>	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08764" y="5433690"/>
            <a:ext cx="7949635" cy="109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b="1" dirty="0">
                <a:solidFill>
                  <a:srgbClr val="000090"/>
                </a:solidFill>
              </a:rPr>
              <a:t>Data are never perfect but love your data anyway!</a:t>
            </a:r>
          </a:p>
          <a:p>
            <a:pPr marL="368686" indent="-368686"/>
            <a:r>
              <a:rPr lang="en-US" sz="2177" dirty="0"/>
              <a:t>	the collection of massive data sets often leads to unusual , surprising, unexpected and even outrageous. </a:t>
            </a:r>
          </a:p>
        </p:txBody>
      </p:sp>
      <p:pic>
        <p:nvPicPr>
          <p:cNvPr id="6" name="Picture 5" descr="ur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741" y="2322964"/>
            <a:ext cx="2396412" cy="156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13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3129" y="273630"/>
            <a:ext cx="7812821" cy="1143480"/>
          </a:xfrm>
        </p:spPr>
        <p:txBody>
          <a:bodyPr>
            <a:normAutofit/>
          </a:bodyPr>
          <a:lstStyle/>
          <a:p>
            <a:endParaRPr lang="en-US" sz="4355" dirty="0"/>
          </a:p>
        </p:txBody>
      </p:sp>
      <p:sp>
        <p:nvSpPr>
          <p:cNvPr id="7" name="Rectangle 6"/>
          <p:cNvSpPr/>
          <p:nvPr/>
        </p:nvSpPr>
        <p:spPr>
          <a:xfrm>
            <a:off x="2847019" y="2046455"/>
            <a:ext cx="3729162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66618" indent="-466618">
              <a:buFont typeface="+mj-lt"/>
              <a:buAutoNum type="arabicPeriod" startAt="5"/>
            </a:pPr>
            <a:r>
              <a:rPr lang="en-US" sz="2903" dirty="0">
                <a:solidFill>
                  <a:srgbClr val="FF0000"/>
                </a:solidFill>
              </a:rPr>
              <a:t>Fit statistical models</a:t>
            </a:r>
          </a:p>
        </p:txBody>
      </p:sp>
      <p:sp>
        <p:nvSpPr>
          <p:cNvPr id="8" name="Rectangle 7"/>
          <p:cNvSpPr/>
          <p:nvPr/>
        </p:nvSpPr>
        <p:spPr>
          <a:xfrm>
            <a:off x="2847019" y="2684560"/>
            <a:ext cx="7327489" cy="76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77" b="1" dirty="0">
                <a:solidFill>
                  <a:srgbClr val="000090"/>
                </a:solidFill>
              </a:rPr>
              <a:t>Over fitting is a sin against data science!</a:t>
            </a:r>
          </a:p>
          <a:p>
            <a:r>
              <a:rPr lang="en-US" sz="2177" b="1" dirty="0"/>
              <a:t>	</a:t>
            </a:r>
            <a:r>
              <a:rPr lang="en-US" sz="2177" dirty="0"/>
              <a:t>Model’s should not be over-complicated</a:t>
            </a:r>
            <a:endParaRPr lang="en-US" sz="2177" b="1" dirty="0"/>
          </a:p>
        </p:txBody>
      </p:sp>
      <p:sp>
        <p:nvSpPr>
          <p:cNvPr id="9" name="Rectangle 8"/>
          <p:cNvSpPr/>
          <p:nvPr/>
        </p:nvSpPr>
        <p:spPr>
          <a:xfrm>
            <a:off x="2224874" y="3567254"/>
            <a:ext cx="4908035" cy="3107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9232" indent="-259232">
              <a:buFont typeface="Arial"/>
              <a:buChar char="•"/>
            </a:pPr>
            <a:r>
              <a:rPr lang="en-US" sz="2177" dirty="0"/>
              <a:t>If the data scientist has done their job correctly the statistical models don't need to be incredibly complicated to identify important relationships</a:t>
            </a:r>
          </a:p>
          <a:p>
            <a:pPr marL="259232" indent="-259232">
              <a:buFont typeface="Arial"/>
              <a:buChar char="•"/>
            </a:pPr>
            <a:r>
              <a:rPr lang="en-US" sz="2177" dirty="0"/>
              <a:t>In fact, if a complicated statistical model seems necessary, it often means that you don't have the right data to answer the question you really want to answer.</a:t>
            </a:r>
          </a:p>
        </p:txBody>
      </p:sp>
      <p:pic>
        <p:nvPicPr>
          <p:cNvPr id="10" name="Picture 9" descr="im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527" y="3705509"/>
            <a:ext cx="3594617" cy="185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04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0511" y="273630"/>
            <a:ext cx="7605439" cy="1143480"/>
          </a:xfrm>
        </p:spPr>
        <p:txBody>
          <a:bodyPr>
            <a:normAutofit/>
          </a:bodyPr>
          <a:lstStyle/>
          <a:p>
            <a:endParaRPr lang="en-US" sz="4355"/>
          </a:p>
        </p:txBody>
      </p:sp>
      <p:sp>
        <p:nvSpPr>
          <p:cNvPr id="5" name="Rectangle 4"/>
          <p:cNvSpPr/>
          <p:nvPr/>
        </p:nvSpPr>
        <p:spPr>
          <a:xfrm>
            <a:off x="2570510" y="1839074"/>
            <a:ext cx="6843598" cy="985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6618" indent="-466618">
              <a:buFont typeface="+mj-lt"/>
              <a:buAutoNum type="arabicPeriod" startAt="6"/>
            </a:pPr>
            <a:r>
              <a:rPr lang="en-US" sz="2903" dirty="0">
                <a:solidFill>
                  <a:srgbClr val="660066"/>
                </a:solidFill>
              </a:rPr>
              <a:t>Communicate the results</a:t>
            </a:r>
          </a:p>
          <a:p>
            <a:pPr marL="466618" indent="-466618">
              <a:buFont typeface="+mj-lt"/>
              <a:buAutoNum type="arabicPeriod" startAt="6"/>
            </a:pPr>
            <a:r>
              <a:rPr lang="en-US" sz="2903" dirty="0">
                <a:solidFill>
                  <a:srgbClr val="660066"/>
                </a:solidFill>
              </a:rPr>
              <a:t>Make your analysis reproducible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70510" y="3429000"/>
            <a:ext cx="5875817" cy="2437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b="1" dirty="0">
                <a:solidFill>
                  <a:srgbClr val="000090"/>
                </a:solidFill>
              </a:rPr>
              <a:t>Remember that this is ‘science’!</a:t>
            </a:r>
          </a:p>
          <a:p>
            <a:pPr marL="414772" indent="-414772"/>
            <a:r>
              <a:rPr lang="en-US" sz="2177" dirty="0"/>
              <a:t>	We are experimenting with data selections, processing, algorithms, ensembles of algorithms, measurements, models. At some point these </a:t>
            </a:r>
            <a:r>
              <a:rPr lang="en-US" sz="2177" b="1" i="1" dirty="0"/>
              <a:t>must all be tested for validity and applicability</a:t>
            </a:r>
            <a:r>
              <a:rPr lang="en-US" sz="2177" dirty="0"/>
              <a:t> to the problem you are trying to solve.</a:t>
            </a:r>
          </a:p>
        </p:txBody>
      </p:sp>
      <p:pic>
        <p:nvPicPr>
          <p:cNvPr id="7" name="Picture 6" descr="w1408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25" b="-3157"/>
          <a:stretch/>
        </p:blipFill>
        <p:spPr>
          <a:xfrm rot="5400000">
            <a:off x="7453363" y="3196435"/>
            <a:ext cx="4128874" cy="200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21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76882" y="1250052"/>
            <a:ext cx="7673126" cy="318297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  <a:effectLst>
            <a:glow rad="101600">
              <a:schemeClr val="accent1">
                <a:lumMod val="60000"/>
                <a:lumOff val="40000"/>
                <a:alpha val="75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31811" tIns="331811" rIns="331811" bIns="331811" rtlCol="0">
            <a:spAutoFit/>
          </a:bodyPr>
          <a:lstStyle/>
          <a:p>
            <a:r>
              <a:rPr lang="en-US" sz="3266" b="1" dirty="0"/>
              <a:t>Data science done well looks easy – and that</a:t>
            </a:r>
            <a:r>
              <a:rPr lang="fr-FR" sz="3266" b="1" dirty="0"/>
              <a:t>’</a:t>
            </a:r>
            <a:r>
              <a:rPr lang="en-US" sz="3266" b="1" dirty="0"/>
              <a:t>s a big problem for data scientists</a:t>
            </a:r>
          </a:p>
          <a:p>
            <a:endParaRPr lang="en-US" sz="3266" b="1" dirty="0"/>
          </a:p>
          <a:p>
            <a:pPr algn="ctr"/>
            <a:r>
              <a:rPr lang="en-US" sz="3266" b="1" dirty="0" err="1"/>
              <a:t>simplystatistics.org</a:t>
            </a:r>
            <a:r>
              <a:rPr lang="en-US" sz="3266" b="1" dirty="0"/>
              <a:t> </a:t>
            </a:r>
          </a:p>
          <a:p>
            <a:pPr algn="ctr"/>
            <a:r>
              <a:rPr lang="en-US" sz="3266" b="1" dirty="0"/>
              <a:t>March 3, 2015 by Jeff Leek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5DF778-1E88-2148-8004-DEE75F9137B0}"/>
              </a:ext>
            </a:extLst>
          </p:cNvPr>
          <p:cNvSpPr txBox="1"/>
          <p:nvPr/>
        </p:nvSpPr>
        <p:spPr>
          <a:xfrm>
            <a:off x="1630019" y="5406887"/>
            <a:ext cx="9766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 Bad data science (bioinformatics) done also looks easy</a:t>
            </a:r>
          </a:p>
        </p:txBody>
      </p:sp>
    </p:spTree>
    <p:extLst>
      <p:ext uri="{BB962C8B-B14F-4D97-AF65-F5344CB8AC3E}">
        <p14:creationId xmlns:p14="http://schemas.microsoft.com/office/powerpoint/2010/main" val="1430346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>
            <a:spLocks noChangeAspect="1"/>
          </p:cNvSpPr>
          <p:nvPr/>
        </p:nvSpPr>
        <p:spPr bwMode="auto">
          <a:xfrm>
            <a:off x="4022182" y="3290746"/>
            <a:ext cx="2737439" cy="2737439"/>
          </a:xfrm>
          <a:prstGeom prst="ellipse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defTabSz="407571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633">
              <a:latin typeface="Arial" charset="0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 bwMode="auto">
          <a:xfrm>
            <a:off x="4989964" y="1769946"/>
            <a:ext cx="2737439" cy="2737439"/>
          </a:xfrm>
          <a:prstGeom prst="ellipse">
            <a:avLst/>
          </a:prstGeom>
          <a:solidFill>
            <a:schemeClr val="accent1">
              <a:lumMod val="50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defTabSz="407571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633">
              <a:latin typeface="Arial" charset="0"/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 bwMode="auto">
          <a:xfrm>
            <a:off x="5957746" y="3318397"/>
            <a:ext cx="2737439" cy="2737439"/>
          </a:xfrm>
          <a:prstGeom prst="ellipse">
            <a:avLst/>
          </a:prstGeom>
          <a:solidFill>
            <a:srgbClr val="0000FF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defTabSz="407571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633"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21265" y="5295436"/>
            <a:ext cx="2281199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>
                <a:solidFill>
                  <a:srgbClr val="008000"/>
                </a:solidFill>
              </a:rPr>
              <a:t>Bioinformatics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97346" y="2769765"/>
            <a:ext cx="2281199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/>
              <a:t>Biology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72509" y="4410925"/>
            <a:ext cx="2281199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/>
              <a:t>Computer</a:t>
            </a:r>
          </a:p>
          <a:p>
            <a:pPr algn="ctr"/>
            <a:r>
              <a:rPr lang="en-US" sz="2540" dirty="0"/>
              <a:t>Science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91310" y="4410925"/>
            <a:ext cx="2281199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/>
              <a:t>Math</a:t>
            </a:r>
          </a:p>
          <a:p>
            <a:pPr algn="ctr"/>
            <a:r>
              <a:rPr lang="en-US" sz="2540" dirty="0"/>
              <a:t>Statistics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55747" y="5295436"/>
            <a:ext cx="2281199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>
                <a:solidFill>
                  <a:srgbClr val="008000"/>
                </a:solidFill>
              </a:rPr>
              <a:t>Biostatistics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44328" y="1248965"/>
            <a:ext cx="345636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>
                <a:solidFill>
                  <a:srgbClr val="008000"/>
                </a:solidFill>
              </a:rPr>
              <a:t>Computational Biology</a:t>
            </a:r>
          </a:p>
        </p:txBody>
      </p:sp>
      <p:pic>
        <p:nvPicPr>
          <p:cNvPr id="19" name="Picture 18" descr="im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437" y="1940062"/>
            <a:ext cx="1901000" cy="16271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86619" y="6193018"/>
            <a:ext cx="8018762" cy="594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33" dirty="0"/>
              <a:t>‘The data scientist role has been described as “part analyst, part artist.”’</a:t>
            </a:r>
          </a:p>
          <a:p>
            <a:r>
              <a:rPr lang="en-US" sz="1633" dirty="0" err="1"/>
              <a:t>Anjul</a:t>
            </a:r>
            <a:r>
              <a:rPr lang="en-US" sz="1633" dirty="0"/>
              <a:t> </a:t>
            </a:r>
            <a:r>
              <a:rPr lang="en-US" sz="1633" dirty="0" err="1"/>
              <a:t>Bhambhri</a:t>
            </a:r>
            <a:r>
              <a:rPr lang="en-US" sz="1633" dirty="0"/>
              <a:t>, vice president of big data products at IBM</a:t>
            </a:r>
          </a:p>
        </p:txBody>
      </p:sp>
      <p:pic>
        <p:nvPicPr>
          <p:cNvPr id="18" name="Picture 17" descr="imgr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199" y="2080888"/>
            <a:ext cx="2051797" cy="1348112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024659" y="177316"/>
            <a:ext cx="8157016" cy="1143480"/>
          </a:xfrm>
        </p:spPr>
        <p:txBody>
          <a:bodyPr>
            <a:normAutofit/>
          </a:bodyPr>
          <a:lstStyle/>
          <a:p>
            <a:r>
              <a:rPr lang="en-US" sz="4355" dirty="0"/>
              <a:t>Bioinformatics Background</a:t>
            </a:r>
          </a:p>
        </p:txBody>
      </p:sp>
    </p:spTree>
    <p:extLst>
      <p:ext uri="{BB962C8B-B14F-4D97-AF65-F5344CB8AC3E}">
        <p14:creationId xmlns:p14="http://schemas.microsoft.com/office/powerpoint/2010/main" val="1752042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Prerequisites for doing Bioinformatics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903" dirty="0"/>
              <a:t>Access to a multi-core (24 </a:t>
            </a:r>
            <a:r>
              <a:rPr lang="en-US" sz="2903" dirty="0" err="1"/>
              <a:t>cpu</a:t>
            </a:r>
            <a:r>
              <a:rPr lang="en-US" sz="2903" dirty="0"/>
              <a:t> or greater), ‘high’ memory 64Gb or greater Linux server.</a:t>
            </a:r>
          </a:p>
          <a:p>
            <a:r>
              <a:rPr lang="en-US" sz="2903" dirty="0"/>
              <a:t>Familiarity with the ’command line’ </a:t>
            </a:r>
            <a:r>
              <a:rPr lang="en-US" sz="2903" dirty="0">
                <a:solidFill>
                  <a:schemeClr val="tx2"/>
                </a:solidFill>
              </a:rPr>
              <a:t>and at least one programming language</a:t>
            </a:r>
            <a:r>
              <a:rPr lang="en-US" sz="2903" dirty="0"/>
              <a:t>.</a:t>
            </a:r>
          </a:p>
          <a:p>
            <a:r>
              <a:rPr lang="en-US" sz="2903" dirty="0"/>
              <a:t>Basic knowledge of how to install software</a:t>
            </a:r>
          </a:p>
          <a:p>
            <a:r>
              <a:rPr lang="en-US" sz="2903" dirty="0"/>
              <a:t>Basic knowledge of R (or equivalent) and statistical programming</a:t>
            </a:r>
          </a:p>
          <a:p>
            <a:r>
              <a:rPr lang="en-US" sz="2903" dirty="0"/>
              <a:t>Basic knowledge of Statistics and model building</a:t>
            </a:r>
          </a:p>
        </p:txBody>
      </p:sp>
    </p:spTree>
    <p:extLst>
      <p:ext uri="{BB962C8B-B14F-4D97-AF65-F5344CB8AC3E}">
        <p14:creationId xmlns:p14="http://schemas.microsoft.com/office/powerpoint/2010/main" val="19788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/>
              <a:t>Training - Models</a:t>
            </a:r>
            <a:endParaRPr lang="en-US" sz="4355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14772" indent="-414772"/>
            <a:r>
              <a:rPr lang="en-US" sz="2903" dirty="0"/>
              <a:t>Workshops</a:t>
            </a:r>
          </a:p>
          <a:p>
            <a:pPr marL="933237" lvl="1"/>
            <a:r>
              <a:rPr lang="en-US" sz="2540" dirty="0"/>
              <a:t>Often enrolled too late</a:t>
            </a:r>
          </a:p>
          <a:p>
            <a:pPr marL="414772" indent="-414772"/>
            <a:r>
              <a:rPr lang="en-US" sz="2903" dirty="0"/>
              <a:t>Collaborations</a:t>
            </a:r>
          </a:p>
          <a:p>
            <a:pPr marL="933237" lvl="1"/>
            <a:r>
              <a:rPr lang="en-US" sz="2540" dirty="0"/>
              <a:t>More experience persons</a:t>
            </a:r>
          </a:p>
          <a:p>
            <a:pPr marL="414772" indent="-414772"/>
            <a:r>
              <a:rPr lang="en-US" sz="2903" dirty="0"/>
              <a:t>Apprenticeships</a:t>
            </a:r>
          </a:p>
          <a:p>
            <a:pPr marL="933237" lvl="1"/>
            <a:r>
              <a:rPr lang="en-US" sz="2540" dirty="0"/>
              <a:t>Previous lab personnel to young personnel</a:t>
            </a:r>
          </a:p>
          <a:p>
            <a:pPr marL="414772" indent="-414772"/>
            <a:r>
              <a:rPr lang="en-US" sz="2903" dirty="0"/>
              <a:t>Formal Education</a:t>
            </a:r>
          </a:p>
          <a:p>
            <a:pPr marL="933237" lvl="1"/>
            <a:r>
              <a:rPr lang="en-US" sz="2540" dirty="0"/>
              <a:t>Most programs are </a:t>
            </a:r>
            <a:r>
              <a:rPr lang="en-US" sz="2540"/>
              <a:t>graduate level</a:t>
            </a:r>
          </a:p>
          <a:p>
            <a:pPr marL="933237" lvl="1"/>
            <a:r>
              <a:rPr lang="en-US" sz="2540"/>
              <a:t>Few </a:t>
            </a:r>
            <a:r>
              <a:rPr lang="en-US" sz="2540" dirty="0"/>
              <a:t>Undergraduate</a:t>
            </a:r>
          </a:p>
        </p:txBody>
      </p:sp>
    </p:spTree>
    <p:extLst>
      <p:ext uri="{BB962C8B-B14F-4D97-AF65-F5344CB8AC3E}">
        <p14:creationId xmlns:p14="http://schemas.microsoft.com/office/powerpoint/2010/main" val="2014023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Outline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14772" indent="-414772"/>
            <a:r>
              <a:rPr lang="en-US" sz="2903" dirty="0"/>
              <a:t>The World we are presented with</a:t>
            </a:r>
          </a:p>
          <a:p>
            <a:pPr marL="414772" indent="-414772"/>
            <a:r>
              <a:rPr lang="en-US" sz="2903" dirty="0"/>
              <a:t>Bioinformatics as Data Science</a:t>
            </a:r>
          </a:p>
          <a:p>
            <a:pPr marL="414772" indent="-414772"/>
            <a:r>
              <a:rPr lang="en-US" sz="2903" dirty="0"/>
              <a:t>Training</a:t>
            </a:r>
          </a:p>
          <a:p>
            <a:pPr marL="414772" indent="-414772"/>
            <a:r>
              <a:rPr lang="en-US" sz="2903" dirty="0"/>
              <a:t>The Bottom Line</a:t>
            </a:r>
          </a:p>
          <a:p>
            <a:pPr marL="414772" indent="-414772"/>
            <a:r>
              <a:rPr lang="en-US" sz="2903" dirty="0"/>
              <a:t>GC Cores and updates</a:t>
            </a:r>
          </a:p>
        </p:txBody>
      </p:sp>
    </p:spTree>
    <p:extLst>
      <p:ext uri="{BB962C8B-B14F-4D97-AF65-F5344CB8AC3E}">
        <p14:creationId xmlns:p14="http://schemas.microsoft.com/office/powerpoint/2010/main" val="190373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902312" y="6311900"/>
            <a:ext cx="66479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http://registration.genomecenter.ucdavis.edu/</a:t>
            </a:r>
            <a:r>
              <a:rPr lang="en-US" sz="2400" dirty="0"/>
              <a:t>	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4A850F-E830-E948-BD2C-A657CCDCE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11" y="1460500"/>
            <a:ext cx="7366583" cy="14287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E8C9EA-2BEC-0A48-AF71-069C925CE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605" y="2128044"/>
            <a:ext cx="5837395" cy="13898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BECE33-A63C-CF40-99B3-BC683FA0CC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782" y="3708400"/>
            <a:ext cx="8476436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85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5424" y="273630"/>
            <a:ext cx="9140526" cy="1143480"/>
          </a:xfrm>
        </p:spPr>
        <p:txBody>
          <a:bodyPr>
            <a:normAutofit/>
          </a:bodyPr>
          <a:lstStyle/>
          <a:p>
            <a:r>
              <a:rPr lang="en-US" sz="3992" dirty="0"/>
              <a:t>The Data Science in  Bioinformatics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01382" y="1819895"/>
            <a:ext cx="7673126" cy="160818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  <a:effectLst>
            <a:glow rad="101600">
              <a:schemeClr val="accent1">
                <a:lumMod val="60000"/>
                <a:lumOff val="40000"/>
                <a:alpha val="75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31811" tIns="331811" rIns="331811" bIns="331811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40" dirty="0"/>
              <a:t>Bioinformatics is not something you are taught,</a:t>
            </a:r>
          </a:p>
          <a:p>
            <a:pPr algn="ctr">
              <a:lnSpc>
                <a:spcPct val="120000"/>
              </a:lnSpc>
            </a:pPr>
            <a:r>
              <a:rPr lang="en-US" sz="2540" b="1" i="1" dirty="0"/>
              <a:t>it’s a way of life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67754" y="6194090"/>
            <a:ext cx="3528246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Mick Watson – </a:t>
            </a:r>
            <a:r>
              <a:rPr lang="en-US" sz="1633" dirty="0" err="1"/>
              <a:t>Rosland</a:t>
            </a:r>
            <a:r>
              <a:rPr lang="en-US" sz="1633" dirty="0"/>
              <a:t> Institute</a:t>
            </a:r>
          </a:p>
        </p:txBody>
      </p:sp>
      <p:sp>
        <p:nvSpPr>
          <p:cNvPr id="6" name="Rectangle 5"/>
          <p:cNvSpPr/>
          <p:nvPr/>
        </p:nvSpPr>
        <p:spPr>
          <a:xfrm>
            <a:off x="2501382" y="4051145"/>
            <a:ext cx="7673126" cy="2102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177" i="1" dirty="0"/>
              <a:t>“The best bioinformaticians I know are </a:t>
            </a:r>
            <a:r>
              <a:rPr lang="en-US" sz="2177" b="1" i="1" dirty="0"/>
              <a:t>problem solvers</a:t>
            </a:r>
            <a:r>
              <a:rPr lang="en-US" sz="2177" i="1" dirty="0"/>
              <a:t> – they start the day not knowing something, and they enjoy finding out (themselves) how to do it. It’s a great skill to have, but for most, it’s not even a skill – it’s a passion, it’s a way of life, it’s a thrill. It’s what these people would do at the weekend (if their families let them).”</a:t>
            </a:r>
          </a:p>
        </p:txBody>
      </p:sp>
    </p:spTree>
    <p:extLst>
      <p:ext uri="{BB962C8B-B14F-4D97-AF65-F5344CB8AC3E}">
        <p14:creationId xmlns:p14="http://schemas.microsoft.com/office/powerpoint/2010/main" val="1472552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E24B8-F313-3F4C-8DB0-B586C9EC8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147" y="273629"/>
            <a:ext cx="10638214" cy="1143480"/>
          </a:xfrm>
        </p:spPr>
        <p:txBody>
          <a:bodyPr/>
          <a:lstStyle/>
          <a:p>
            <a:r>
              <a:rPr lang="en-US" dirty="0"/>
              <a:t>The last mile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16EBAD-E369-CD47-B793-CD8514F0B5BC}"/>
              </a:ext>
            </a:extLst>
          </p:cNvPr>
          <p:cNvSpPr/>
          <p:nvPr/>
        </p:nvSpPr>
        <p:spPr>
          <a:xfrm>
            <a:off x="897147" y="6349843"/>
            <a:ext cx="4048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www.bikeblanket.com</a:t>
            </a:r>
            <a:r>
              <a:rPr lang="en-US" dirty="0"/>
              <a:t>/blog/</a:t>
            </a:r>
            <a:r>
              <a:rPr lang="en-US" dirty="0" err="1"/>
              <a:t>suisse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58578D-1E80-A345-8AA6-69C89581B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762" y="1672238"/>
            <a:ext cx="8671520" cy="442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795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The real cost of sequencing</a:t>
            </a:r>
          </a:p>
        </p:txBody>
      </p:sp>
      <p:pic>
        <p:nvPicPr>
          <p:cNvPr id="4" name="Content Placeholder 3" descr="gb-2011-12-8-125-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851" y="1631691"/>
            <a:ext cx="7143148" cy="4285890"/>
          </a:xfrm>
        </p:spPr>
      </p:pic>
      <p:sp>
        <p:nvSpPr>
          <p:cNvPr id="5" name="TextBox 4"/>
          <p:cNvSpPr txBox="1"/>
          <p:nvPr/>
        </p:nvSpPr>
        <p:spPr>
          <a:xfrm>
            <a:off x="2086619" y="6470599"/>
            <a:ext cx="7465744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 err="1"/>
              <a:t>Sboner</a:t>
            </a:r>
            <a:r>
              <a:rPr lang="en-US" sz="1633" dirty="0"/>
              <a:t> et al. Genome Biology 2011 12:125   doi:10.1186/gb-2011-12-8-125</a:t>
            </a:r>
          </a:p>
        </p:txBody>
      </p:sp>
    </p:spTree>
    <p:extLst>
      <p:ext uri="{BB962C8B-B14F-4D97-AF65-F5344CB8AC3E}">
        <p14:creationId xmlns:p14="http://schemas.microsoft.com/office/powerpoint/2010/main" val="1852431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way to think about cores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37417" y="3639788"/>
            <a:ext cx="1531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Sample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22710" y="3661053"/>
            <a:ext cx="1531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Result</a:t>
            </a:r>
          </a:p>
        </p:txBody>
      </p:sp>
      <p:sp>
        <p:nvSpPr>
          <p:cNvPr id="6" name="Rectangle 5"/>
          <p:cNvSpPr/>
          <p:nvPr/>
        </p:nvSpPr>
        <p:spPr>
          <a:xfrm>
            <a:off x="4635797" y="2124640"/>
            <a:ext cx="3657600" cy="3657600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253565" y="3953440"/>
            <a:ext cx="110490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8591107" y="3953440"/>
            <a:ext cx="110490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331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-omics is “Collaborative Research”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8242" y="2160035"/>
            <a:ext cx="4956642" cy="396434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Todays experiments are complex and getting more complex.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 one person, or even one group typically has the needed capabilities in all areas.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riangle 3"/>
          <p:cNvSpPr/>
          <p:nvPr/>
        </p:nvSpPr>
        <p:spPr>
          <a:xfrm>
            <a:off x="5713303" y="1483211"/>
            <a:ext cx="4830925" cy="4294156"/>
          </a:xfrm>
          <a:prstGeom prst="triangle">
            <a:avLst/>
          </a:prstGeom>
          <a:effectLst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sp>
        <p:nvSpPr>
          <p:cNvPr id="5" name="Oval 4"/>
          <p:cNvSpPr/>
          <p:nvPr/>
        </p:nvSpPr>
        <p:spPr>
          <a:xfrm>
            <a:off x="7293792" y="2437467"/>
            <a:ext cx="1610308" cy="1610309"/>
          </a:xfrm>
          <a:prstGeom prst="ellipse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sp>
        <p:nvSpPr>
          <p:cNvPr id="6" name="Oval 5"/>
          <p:cNvSpPr/>
          <p:nvPr/>
        </p:nvSpPr>
        <p:spPr>
          <a:xfrm>
            <a:off x="6379294" y="4122328"/>
            <a:ext cx="1630189" cy="1605337"/>
          </a:xfrm>
          <a:prstGeom prst="ellipse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sp>
        <p:nvSpPr>
          <p:cNvPr id="7" name="Oval 6"/>
          <p:cNvSpPr/>
          <p:nvPr/>
        </p:nvSpPr>
        <p:spPr>
          <a:xfrm>
            <a:off x="8327570" y="4142207"/>
            <a:ext cx="1620248" cy="1620248"/>
          </a:xfrm>
          <a:prstGeom prst="ellipse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sp>
        <p:nvSpPr>
          <p:cNvPr id="8" name="Left-Right Arrow 7"/>
          <p:cNvSpPr/>
          <p:nvPr/>
        </p:nvSpPr>
        <p:spPr>
          <a:xfrm rot="3271415">
            <a:off x="8395521" y="3962899"/>
            <a:ext cx="432398" cy="273702"/>
          </a:xfrm>
          <a:prstGeom prst="leftRightArrow">
            <a:avLst/>
          </a:prstGeom>
          <a:solidFill>
            <a:srgbClr val="002755"/>
          </a:solidFill>
          <a:ln>
            <a:solidFill>
              <a:srgbClr val="0027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sp>
        <p:nvSpPr>
          <p:cNvPr id="9" name="Left-Right Arrow 8"/>
          <p:cNvSpPr/>
          <p:nvPr/>
        </p:nvSpPr>
        <p:spPr>
          <a:xfrm rot="7323113">
            <a:off x="7436295" y="3987749"/>
            <a:ext cx="432398" cy="273702"/>
          </a:xfrm>
          <a:prstGeom prst="leftRightArrow">
            <a:avLst/>
          </a:prstGeom>
          <a:solidFill>
            <a:srgbClr val="002755"/>
          </a:solidFill>
          <a:ln>
            <a:solidFill>
              <a:srgbClr val="0027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sp>
        <p:nvSpPr>
          <p:cNvPr id="10" name="Left-Right Arrow 9"/>
          <p:cNvSpPr/>
          <p:nvPr/>
        </p:nvSpPr>
        <p:spPr>
          <a:xfrm rot="21427401">
            <a:off x="7973062" y="4832664"/>
            <a:ext cx="432398" cy="273702"/>
          </a:xfrm>
          <a:prstGeom prst="leftRightArrow">
            <a:avLst/>
          </a:prstGeom>
          <a:solidFill>
            <a:srgbClr val="002755"/>
          </a:solidFill>
          <a:ln>
            <a:solidFill>
              <a:srgbClr val="0027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sp>
        <p:nvSpPr>
          <p:cNvPr id="11" name="TextBox 10"/>
          <p:cNvSpPr txBox="1"/>
          <p:nvPr/>
        </p:nvSpPr>
        <p:spPr>
          <a:xfrm>
            <a:off x="7320027" y="2768959"/>
            <a:ext cx="1570547" cy="84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33" dirty="0"/>
              <a:t>Life</a:t>
            </a:r>
          </a:p>
          <a:p>
            <a:pPr algn="ctr"/>
            <a:r>
              <a:rPr lang="en-US" sz="1633" dirty="0"/>
              <a:t>Science</a:t>
            </a:r>
          </a:p>
          <a:p>
            <a:pPr algn="ctr"/>
            <a:r>
              <a:rPr lang="en-US" sz="1633" dirty="0"/>
              <a:t>Researchers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77271" y="4517032"/>
            <a:ext cx="1570547" cy="84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33" dirty="0"/>
              <a:t>Data Generation</a:t>
            </a:r>
          </a:p>
          <a:p>
            <a:pPr algn="ctr"/>
            <a:r>
              <a:rPr lang="en-US" sz="1633" dirty="0"/>
              <a:t>Cores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94206" y="4811545"/>
            <a:ext cx="1570547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33"/>
              <a:t>Bioinformatics</a:t>
            </a:r>
            <a:endParaRPr lang="en-US" sz="1633" dirty="0"/>
          </a:p>
        </p:txBody>
      </p:sp>
    </p:spTree>
    <p:extLst>
      <p:ext uri="{BB962C8B-B14F-4D97-AF65-F5344CB8AC3E}">
        <p14:creationId xmlns:p14="http://schemas.microsoft.com/office/powerpoint/2010/main" val="27767272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6390"/>
            <a:ext cx="10515600" cy="1325563"/>
          </a:xfrm>
        </p:spPr>
        <p:txBody>
          <a:bodyPr/>
          <a:lstStyle/>
          <a:p>
            <a:r>
              <a:rPr lang="en-US" dirty="0"/>
              <a:t>Core Coordination, Collaboration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75" y="1782108"/>
            <a:ext cx="4699000" cy="19177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029" y="4158078"/>
            <a:ext cx="6079791" cy="2482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149" y="1503463"/>
            <a:ext cx="6730692" cy="19738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28307" y="5824206"/>
            <a:ext cx="4485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Computational Research Lab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28308" y="4559249"/>
            <a:ext cx="4485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PI Research Lab</a:t>
            </a:r>
            <a:endParaRPr lang="en-US" sz="2800" b="1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913474" y="2924382"/>
            <a:ext cx="1082749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8731780" y="3466214"/>
            <a:ext cx="0" cy="135464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486540" y="3815086"/>
            <a:ext cx="3544" cy="82617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166069" y="4991827"/>
            <a:ext cx="1586240" cy="64364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4998397" y="3466214"/>
            <a:ext cx="1997826" cy="987499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3465275" y="5154941"/>
            <a:ext cx="0" cy="71179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5930308" y="6076225"/>
            <a:ext cx="1194860" cy="2727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421468" y="3340586"/>
            <a:ext cx="2227564" cy="1435429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16280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795" y="858283"/>
            <a:ext cx="4203700" cy="4660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15593" y="5719953"/>
            <a:ext cx="4082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Hi-C for Metagenomes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56" y="1759983"/>
            <a:ext cx="3270988" cy="32709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22277" y="5427565"/>
            <a:ext cx="3100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Illumina </a:t>
            </a:r>
            <a:r>
              <a:rPr lang="en-US" sz="3200" dirty="0" err="1"/>
              <a:t>Novaseq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419" y="657513"/>
            <a:ext cx="2197100" cy="3708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58536" y="4515491"/>
            <a:ext cx="3100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PacBio</a:t>
            </a:r>
            <a:r>
              <a:rPr lang="en-US" sz="3200" dirty="0"/>
              <a:t> Sequel</a:t>
            </a:r>
          </a:p>
        </p:txBody>
      </p:sp>
    </p:spTree>
    <p:extLst>
      <p:ext uri="{BB962C8B-B14F-4D97-AF65-F5344CB8AC3E}">
        <p14:creationId xmlns:p14="http://schemas.microsoft.com/office/powerpoint/2010/main" val="2722252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Up-Down Arrow 58"/>
          <p:cNvSpPr/>
          <p:nvPr/>
        </p:nvSpPr>
        <p:spPr>
          <a:xfrm rot="12868790">
            <a:off x="7969426" y="2295290"/>
            <a:ext cx="457200" cy="2772294"/>
          </a:xfrm>
          <a:prstGeom prst="upDownArrow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Up-Down Arrow 57"/>
          <p:cNvSpPr/>
          <p:nvPr/>
        </p:nvSpPr>
        <p:spPr>
          <a:xfrm rot="14936297">
            <a:off x="7965658" y="2291500"/>
            <a:ext cx="457200" cy="2772294"/>
          </a:xfrm>
          <a:prstGeom prst="upDownArrow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Up-Down Arrow 59"/>
          <p:cNvSpPr/>
          <p:nvPr/>
        </p:nvSpPr>
        <p:spPr>
          <a:xfrm rot="17343429">
            <a:off x="7967094" y="2274195"/>
            <a:ext cx="457200" cy="2772294"/>
          </a:xfrm>
          <a:prstGeom prst="upDownArrow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Up-Down Arrow 55"/>
          <p:cNvSpPr/>
          <p:nvPr/>
        </p:nvSpPr>
        <p:spPr>
          <a:xfrm rot="19451362">
            <a:off x="7961890" y="2274200"/>
            <a:ext cx="457200" cy="2772294"/>
          </a:xfrm>
          <a:prstGeom prst="upDownArrow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4973592" y="3943311"/>
            <a:ext cx="1728142" cy="1149534"/>
            <a:chOff x="-78327" y="859916"/>
            <a:chExt cx="1728142" cy="114953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152" y="1016000"/>
              <a:ext cx="1497663" cy="99345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-78327" y="859916"/>
              <a:ext cx="16243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rgbClr val="000000"/>
                  </a:solidFill>
                  <a:latin typeface="Comic Sans MS" panose="030F0702030302020204" pitchFamily="66" charset="0"/>
                </a:rPr>
                <a:t>Insect Models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9493747" y="3697007"/>
            <a:ext cx="1853269" cy="1322835"/>
            <a:chOff x="5230236" y="5313471"/>
            <a:chExt cx="1853269" cy="1322835"/>
          </a:xfrm>
        </p:grpSpPr>
        <p:sp>
          <p:nvSpPr>
            <p:cNvPr id="20" name="TextBox 19"/>
            <p:cNvSpPr txBox="1"/>
            <p:nvPr/>
          </p:nvSpPr>
          <p:spPr>
            <a:xfrm>
              <a:off x="5230236" y="5313471"/>
              <a:ext cx="18532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Comic Sans MS"/>
                  <a:cs typeface="Comic Sans MS"/>
                </a:rPr>
                <a:t>Agriculture Studies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40313" y="5576771"/>
              <a:ext cx="1412713" cy="1059535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5068951" y="2511509"/>
            <a:ext cx="1650322" cy="1326623"/>
            <a:chOff x="1338719" y="2496621"/>
            <a:chExt cx="1650322" cy="1326623"/>
          </a:xfrm>
        </p:grpSpPr>
        <p:sp>
          <p:nvSpPr>
            <p:cNvPr id="15" name="TextBox 14"/>
            <p:cNvSpPr txBox="1"/>
            <p:nvPr/>
          </p:nvSpPr>
          <p:spPr>
            <a:xfrm>
              <a:off x="1451987" y="2496621"/>
              <a:ext cx="14170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Comic Sans MS"/>
                  <a:cs typeface="Comic Sans MS"/>
                </a:rPr>
                <a:t>Mouse Models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8719" y="2747901"/>
              <a:ext cx="1650322" cy="1075343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5414478" y="1109558"/>
            <a:ext cx="1793261" cy="1362750"/>
            <a:chOff x="3929088" y="1068054"/>
            <a:chExt cx="1793261" cy="1362750"/>
          </a:xfrm>
        </p:grpSpPr>
        <p:sp>
          <p:nvSpPr>
            <p:cNvPr id="14" name="TextBox 13"/>
            <p:cNvSpPr txBox="1"/>
            <p:nvPr/>
          </p:nvSpPr>
          <p:spPr>
            <a:xfrm>
              <a:off x="4067703" y="1068054"/>
              <a:ext cx="15112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Comic Sans MS"/>
                  <a:cs typeface="Comic Sans MS"/>
                </a:rPr>
                <a:t>Primate Models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29088" y="1327259"/>
              <a:ext cx="1793261" cy="1103545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8924048" y="1132540"/>
            <a:ext cx="2013834" cy="1322873"/>
            <a:chOff x="6595922" y="2158066"/>
            <a:chExt cx="2013834" cy="1322873"/>
          </a:xfrm>
        </p:grpSpPr>
        <p:sp>
          <p:nvSpPr>
            <p:cNvPr id="12" name="TextBox 11"/>
            <p:cNvSpPr txBox="1"/>
            <p:nvPr/>
          </p:nvSpPr>
          <p:spPr>
            <a:xfrm>
              <a:off x="6595922" y="2158066"/>
              <a:ext cx="20138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Comic Sans MS"/>
                  <a:cs typeface="Comic Sans MS"/>
                </a:rPr>
                <a:t>Development Studies 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09758" y="2430804"/>
              <a:ext cx="1575203" cy="1050135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9647532" y="2439224"/>
            <a:ext cx="1742362" cy="1337669"/>
            <a:chOff x="6399001" y="3734215"/>
            <a:chExt cx="1742362" cy="1337669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59006" y="3941719"/>
              <a:ext cx="1597819" cy="1130165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399001" y="3734215"/>
              <a:ext cx="17423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Comic Sans MS"/>
                  <a:cs typeface="Comic Sans MS"/>
                </a:rPr>
                <a:t>Nutrition Studies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770970" y="4940780"/>
            <a:ext cx="2217960" cy="1365006"/>
            <a:chOff x="475366" y="4349801"/>
            <a:chExt cx="2217960" cy="1365006"/>
          </a:xfrm>
        </p:grpSpPr>
        <p:sp>
          <p:nvSpPr>
            <p:cNvPr id="3" name="Rectangle 2"/>
            <p:cNvSpPr/>
            <p:nvPr/>
          </p:nvSpPr>
          <p:spPr>
            <a:xfrm>
              <a:off x="556401" y="4349801"/>
              <a:ext cx="204443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Comic Sans MS"/>
                  <a:cs typeface="Comic Sans MS"/>
                </a:rPr>
                <a:t>The Built Environment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5366" y="4605827"/>
              <a:ext cx="2217960" cy="1108980"/>
            </a:xfrm>
            <a:prstGeom prst="rect">
              <a:avLst/>
            </a:prstGeom>
          </p:spPr>
        </p:pic>
      </p:grpSp>
      <p:sp>
        <p:nvSpPr>
          <p:cNvPr id="36" name="Up Arrow 35"/>
          <p:cNvSpPr/>
          <p:nvPr/>
        </p:nvSpPr>
        <p:spPr>
          <a:xfrm>
            <a:off x="7961020" y="2247181"/>
            <a:ext cx="457200" cy="911817"/>
          </a:xfrm>
          <a:prstGeom prst="upArrow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558051" y="3104581"/>
            <a:ext cx="1225684" cy="1191856"/>
          </a:xfrm>
          <a:prstGeom prst="ellipse">
            <a:avLst/>
          </a:prstGeom>
          <a:solidFill>
            <a:srgbClr val="6600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8512504" y="4995147"/>
            <a:ext cx="2462750" cy="1310313"/>
            <a:chOff x="6026565" y="3971809"/>
            <a:chExt cx="2462750" cy="1310313"/>
          </a:xfrm>
        </p:grpSpPr>
        <p:sp>
          <p:nvSpPr>
            <p:cNvPr id="48" name="TextBox 47"/>
            <p:cNvSpPr txBox="1"/>
            <p:nvPr/>
          </p:nvSpPr>
          <p:spPr>
            <a:xfrm>
              <a:off x="6026565" y="3971809"/>
              <a:ext cx="2462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Comic Sans MS"/>
                  <a:cs typeface="Comic Sans MS"/>
                </a:rPr>
                <a:t>Environmental Communities</a:t>
              </a:r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37898" y="4244109"/>
              <a:ext cx="2005519" cy="1038013"/>
            </a:xfrm>
            <a:prstGeom prst="rect">
              <a:avLst/>
            </a:prstGeom>
          </p:spPr>
        </p:pic>
      </p:grpSp>
      <p:pic>
        <p:nvPicPr>
          <p:cNvPr id="54" name="Picture 5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02842" y="850624"/>
            <a:ext cx="1360398" cy="1341799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7037318" y="597600"/>
            <a:ext cx="2389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Comic Sans MS"/>
                <a:cs typeface="Comic Sans MS"/>
              </a:rPr>
              <a:t>Human Health and Disease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96823" y="3327494"/>
            <a:ext cx="25730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Generalists</a:t>
            </a:r>
          </a:p>
        </p:txBody>
      </p:sp>
    </p:spTree>
    <p:extLst>
      <p:ext uri="{BB962C8B-B14F-4D97-AF65-F5344CB8AC3E}">
        <p14:creationId xmlns:p14="http://schemas.microsoft.com/office/powerpoint/2010/main" val="2777923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</a:t>
            </a:r>
            <a:br>
              <a:rPr lang="en-US" dirty="0"/>
            </a:br>
            <a:r>
              <a:rPr lang="en-US" dirty="0"/>
              <a:t>	MGRG - </a:t>
            </a:r>
            <a:r>
              <a:rPr lang="en-US" dirty="0" err="1"/>
              <a:t>eXtreme</a:t>
            </a:r>
            <a:r>
              <a:rPr lang="en-US" dirty="0"/>
              <a:t> Microbiome Project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330" y="4437671"/>
            <a:ext cx="9131300" cy="20193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4" y="1690688"/>
            <a:ext cx="7334693" cy="274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53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43000"/>
            <a:ext cx="9144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Sequencing Costs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349" y="5566907"/>
            <a:ext cx="8195901" cy="1244291"/>
          </a:xfrm>
        </p:spPr>
        <p:txBody>
          <a:bodyPr>
            <a:normAutofit fontScale="92500" lnSpcReduction="10000"/>
          </a:bodyPr>
          <a:lstStyle/>
          <a:p>
            <a:r>
              <a:rPr lang="en-US" sz="2177" dirty="0"/>
              <a:t>Includes: labor, administration, management, utilities, reagents, consumables, instruments (amortized over 3 years), informatics related to sequence productions, submission, indirect costs.</a:t>
            </a:r>
          </a:p>
          <a:p>
            <a:r>
              <a:rPr lang="en-US" sz="2177" dirty="0"/>
              <a:t>http://</a:t>
            </a:r>
            <a:r>
              <a:rPr lang="en-US" sz="2177" dirty="0" err="1"/>
              <a:t>www.genome.gov</a:t>
            </a:r>
            <a:r>
              <a:rPr lang="en-US" sz="2177" dirty="0"/>
              <a:t>/</a:t>
            </a:r>
            <a:r>
              <a:rPr lang="en-US" sz="2177" dirty="0" err="1"/>
              <a:t>sequencingcosts</a:t>
            </a:r>
            <a:r>
              <a:rPr lang="en-US" sz="2177" dirty="0"/>
              <a:t>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5200" y="1908200"/>
            <a:ext cx="1382545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$0.012/Mb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15454" y="1908201"/>
            <a:ext cx="1520800" cy="84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33" dirty="0"/>
              <a:t>$1,121 per Human sized (30x) genome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15454" y="668804"/>
            <a:ext cx="2908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July 2017</a:t>
            </a:r>
          </a:p>
        </p:txBody>
      </p:sp>
    </p:spTree>
    <p:extLst>
      <p:ext uri="{BB962C8B-B14F-4D97-AF65-F5344CB8AC3E}">
        <p14:creationId xmlns:p14="http://schemas.microsoft.com/office/powerpoint/2010/main" val="3241291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Bioinformatics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14772" indent="-414772"/>
            <a:r>
              <a:rPr lang="en-US" sz="2903" dirty="0"/>
              <a:t>Know and Understand the experiment</a:t>
            </a:r>
          </a:p>
          <a:p>
            <a:pPr marL="933237" lvl="1"/>
            <a:r>
              <a:rPr lang="en-US" sz="2540" dirty="0"/>
              <a:t>“The Question of Interest”</a:t>
            </a:r>
          </a:p>
          <a:p>
            <a:pPr marL="414772"/>
            <a:r>
              <a:rPr lang="en-US" sz="2903" dirty="0"/>
              <a:t>Build a set of assumptions/expectations</a:t>
            </a:r>
          </a:p>
          <a:p>
            <a:pPr marL="933237" lvl="1"/>
            <a:r>
              <a:rPr lang="en-US" sz="2540" dirty="0"/>
              <a:t>Mix of technical and biological</a:t>
            </a:r>
          </a:p>
          <a:p>
            <a:pPr marL="933237" lvl="1"/>
            <a:r>
              <a:rPr lang="en-US" sz="2540" dirty="0"/>
              <a:t>Spend your time testing your assumptions/expectations</a:t>
            </a:r>
          </a:p>
          <a:p>
            <a:pPr marL="933237" lvl="1"/>
            <a:r>
              <a:rPr lang="en-US" sz="2540" dirty="0"/>
              <a:t>Don’t spend your time finding the “best” software</a:t>
            </a:r>
          </a:p>
          <a:p>
            <a:pPr marL="414772"/>
            <a:r>
              <a:rPr lang="en-US" sz="2903" dirty="0"/>
              <a:t>Don’t under-estimate the time Bioinformatics may take</a:t>
            </a:r>
          </a:p>
          <a:p>
            <a:pPr marL="414772"/>
            <a:r>
              <a:rPr lang="en-US" sz="2903" dirty="0"/>
              <a:t>Be prepared to accept ‘failed’ experiments</a:t>
            </a:r>
          </a:p>
        </p:txBody>
      </p:sp>
    </p:spTree>
    <p:extLst>
      <p:ext uri="{BB962C8B-B14F-4D97-AF65-F5344CB8AC3E}">
        <p14:creationId xmlns:p14="http://schemas.microsoft.com/office/powerpoint/2010/main" val="3761895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2549" y="300525"/>
            <a:ext cx="7674566" cy="1143480"/>
          </a:xfrm>
        </p:spPr>
        <p:txBody>
          <a:bodyPr>
            <a:normAutofit/>
          </a:bodyPr>
          <a:lstStyle/>
          <a:p>
            <a:r>
              <a:rPr lang="en-US" sz="4355" dirty="0"/>
              <a:t>Bottom 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13648" y="2121462"/>
            <a:ext cx="9587752" cy="3406236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  <a:effectLst>
            <a:glow rad="101600">
              <a:schemeClr val="accent1">
                <a:lumMod val="60000"/>
                <a:lumOff val="40000"/>
                <a:alpha val="75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31811" tIns="331811" rIns="331811" bIns="331811" rtlCol="0">
            <a:spAutoFit/>
          </a:bodyPr>
          <a:lstStyle/>
          <a:p>
            <a:r>
              <a:rPr lang="en-US" sz="2540" dirty="0"/>
              <a:t>Spend the time (and money) planning and producing </a:t>
            </a:r>
            <a:r>
              <a:rPr lang="en-US" sz="2540" b="1" dirty="0"/>
              <a:t>good quality, accurate and sufficient data</a:t>
            </a:r>
            <a:r>
              <a:rPr lang="en-US" sz="2540" dirty="0"/>
              <a:t> for your experiment.</a:t>
            </a:r>
          </a:p>
          <a:p>
            <a:endParaRPr lang="en-US" sz="2540" dirty="0"/>
          </a:p>
          <a:p>
            <a:r>
              <a:rPr lang="en-US" sz="2540" dirty="0"/>
              <a:t>Get to know to your data, develop and test expectations</a:t>
            </a:r>
          </a:p>
          <a:p>
            <a:endParaRPr lang="en-US" sz="2540" dirty="0"/>
          </a:p>
          <a:p>
            <a:r>
              <a:rPr lang="en-US" sz="2540" dirty="0"/>
              <a:t>Result, you’ll </a:t>
            </a:r>
            <a:r>
              <a:rPr lang="en-US" sz="2540" b="1" dirty="0">
                <a:solidFill>
                  <a:srgbClr val="000000"/>
                </a:solidFill>
              </a:rPr>
              <a:t>spend much less time </a:t>
            </a:r>
            <a:r>
              <a:rPr lang="en-US" sz="2540" dirty="0"/>
              <a:t>(and less money) extracting biological significance and results during analysis.</a:t>
            </a:r>
            <a:endParaRPr lang="en-US" sz="2540" kern="3000" dirty="0"/>
          </a:p>
        </p:txBody>
      </p:sp>
    </p:spTree>
    <p:extLst>
      <p:ext uri="{BB962C8B-B14F-4D97-AF65-F5344CB8AC3E}">
        <p14:creationId xmlns:p14="http://schemas.microsoft.com/office/powerpoint/2010/main" val="4265319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3260" y="365125"/>
            <a:ext cx="10515600" cy="1325563"/>
          </a:xfrm>
        </p:spPr>
        <p:txBody>
          <a:bodyPr/>
          <a:lstStyle/>
          <a:p>
            <a:r>
              <a:rPr lang="en-US" dirty="0"/>
              <a:t>What do you get when you collaborate with the Bioinformatics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‘Borrow’ our computational resources</a:t>
            </a:r>
          </a:p>
          <a:p>
            <a:pPr lvl="1"/>
            <a:r>
              <a:rPr lang="en-US" dirty="0"/>
              <a:t>High throughput data requires a lot of storage and computing power</a:t>
            </a:r>
          </a:p>
          <a:p>
            <a:r>
              <a:rPr lang="en-US" dirty="0"/>
              <a:t>Immediate access to our experience and expertise</a:t>
            </a:r>
          </a:p>
          <a:p>
            <a:pPr lvl="1"/>
            <a:r>
              <a:rPr lang="en-US" dirty="0"/>
              <a:t>Ensures you’ll get high quality results and in a format you can actually use</a:t>
            </a:r>
          </a:p>
          <a:p>
            <a:r>
              <a:rPr lang="en-US" dirty="0"/>
              <a:t>We know how to select the optimal analysis</a:t>
            </a:r>
          </a:p>
          <a:p>
            <a:pPr lvl="1"/>
            <a:r>
              <a:rPr lang="en-US" dirty="0"/>
              <a:t>This results in a much quicker path to interpretation</a:t>
            </a:r>
          </a:p>
          <a:p>
            <a:r>
              <a:rPr lang="en-US" dirty="0"/>
              <a:t>Collaborating with the Bioinformatics core makes the project far more likely to succeed. </a:t>
            </a:r>
          </a:p>
          <a:p>
            <a:pPr lvl="1"/>
            <a:r>
              <a:rPr lang="en-US" dirty="0"/>
              <a:t>The sequencing experts contribute their expertise, the biologist contributes theirs, and the bioinformaticians contribute theirs</a:t>
            </a:r>
          </a:p>
        </p:txBody>
      </p:sp>
    </p:spTree>
    <p:extLst>
      <p:ext uri="{BB962C8B-B14F-4D97-AF65-F5344CB8AC3E}">
        <p14:creationId xmlns:p14="http://schemas.microsoft.com/office/powerpoint/2010/main" val="17665943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TagSeq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Generic name for 3’ biased transcriptome sequencing</a:t>
            </a:r>
          </a:p>
          <a:p>
            <a:r>
              <a:rPr lang="en-US" sz="3600" dirty="0"/>
              <a:t>Standard RNAseq has a bias associated with transcript length</a:t>
            </a:r>
          </a:p>
          <a:p>
            <a:r>
              <a:rPr lang="en-US" sz="3600" dirty="0"/>
              <a:t>In </a:t>
            </a:r>
            <a:r>
              <a:rPr lang="en-US" sz="3600" dirty="0" err="1"/>
              <a:t>TagSeq</a:t>
            </a:r>
            <a:r>
              <a:rPr lang="en-US" sz="3600" dirty="0"/>
              <a:t> methods one transcript -&gt; one read</a:t>
            </a:r>
          </a:p>
          <a:p>
            <a:r>
              <a:rPr lang="en-US" sz="3600" dirty="0"/>
              <a:t>Interested in Differential Gene Expression AND </a:t>
            </a:r>
            <a:r>
              <a:rPr lang="en-US" sz="3600" dirty="0">
                <a:solidFill>
                  <a:srgbClr val="FF0000"/>
                </a:solidFill>
              </a:rPr>
              <a:t>NOT</a:t>
            </a:r>
            <a:r>
              <a:rPr lang="en-US" sz="3600" dirty="0"/>
              <a:t> splice variation, transcript sequence, etc.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A2BCC1-CEBF-0C48-A5D9-8268AC019C77}"/>
              </a:ext>
            </a:extLst>
          </p:cNvPr>
          <p:cNvSpPr txBox="1"/>
          <p:nvPr/>
        </p:nvSpPr>
        <p:spPr>
          <a:xfrm>
            <a:off x="1749287" y="5486400"/>
            <a:ext cx="4903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$104/sample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$184/sample w/data analysis</a:t>
            </a:r>
          </a:p>
        </p:txBody>
      </p:sp>
    </p:spTree>
    <p:extLst>
      <p:ext uri="{BB962C8B-B14F-4D97-AF65-F5344CB8AC3E}">
        <p14:creationId xmlns:p14="http://schemas.microsoft.com/office/powerpoint/2010/main" val="37134620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971" y="365126"/>
            <a:ext cx="6590406" cy="649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8521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329" y="365125"/>
            <a:ext cx="6737437" cy="6217541"/>
          </a:xfrm>
        </p:spPr>
      </p:pic>
    </p:spTree>
    <p:extLst>
      <p:ext uri="{BB962C8B-B14F-4D97-AF65-F5344CB8AC3E}">
        <p14:creationId xmlns:p14="http://schemas.microsoft.com/office/powerpoint/2010/main" val="6357984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10x Genomics Single-cell </a:t>
            </a:r>
            <a:r>
              <a:rPr lang="en-US" dirty="0" err="1"/>
              <a:t>RNAseq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542256"/>
            <a:ext cx="5124450" cy="512445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9" y="2316680"/>
            <a:ext cx="4350025" cy="43500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8077B5-87D4-984C-9332-84B9AEEC4E9A}"/>
              </a:ext>
            </a:extLst>
          </p:cNvPr>
          <p:cNvSpPr txBox="1"/>
          <p:nvPr/>
        </p:nvSpPr>
        <p:spPr>
          <a:xfrm>
            <a:off x="1219200" y="1367522"/>
            <a:ext cx="5010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Single-cell ATAC-</a:t>
            </a:r>
            <a:r>
              <a:rPr lang="en-US" dirty="0" err="1"/>
              <a:t>seq</a:t>
            </a:r>
            <a:r>
              <a:rPr lang="en-US" dirty="0"/>
              <a:t>, single-cell CGH,</a:t>
            </a:r>
          </a:p>
          <a:p>
            <a:r>
              <a:rPr lang="en-US" dirty="0"/>
              <a:t>single-cell immune profiling</a:t>
            </a:r>
          </a:p>
          <a:p>
            <a:r>
              <a:rPr lang="en-US" dirty="0"/>
              <a:t>Genome/exome sequencing</a:t>
            </a:r>
          </a:p>
        </p:txBody>
      </p:sp>
    </p:spTree>
    <p:extLst>
      <p:ext uri="{BB962C8B-B14F-4D97-AF65-F5344CB8AC3E}">
        <p14:creationId xmlns:p14="http://schemas.microsoft.com/office/powerpoint/2010/main" val="17511240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7D72D-434E-B244-ADF0-44F5E1887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UCSF Illumina </a:t>
            </a:r>
            <a:r>
              <a:rPr lang="en-US" dirty="0" err="1"/>
              <a:t>Novaseq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017B95-7EB0-CC4B-9F3D-D86FE2296C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72626" y="1027906"/>
            <a:ext cx="4819374" cy="48193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8EB2A1-BBB5-B643-A874-F5B96A6FE02F}"/>
              </a:ext>
            </a:extLst>
          </p:cNvPr>
          <p:cNvSpPr txBox="1"/>
          <p:nvPr/>
        </p:nvSpPr>
        <p:spPr>
          <a:xfrm>
            <a:off x="874643" y="1934817"/>
            <a:ext cx="74344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S4 – </a:t>
            </a:r>
            <a:r>
              <a:rPr lang="en-US" sz="2800" dirty="0" err="1"/>
              <a:t>flowcells</a:t>
            </a:r>
            <a:r>
              <a:rPr lang="en-US" sz="2800" dirty="0"/>
              <a:t> are the most cost effective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2x150bp reads, 12B reads per fun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/>
              <a:t>Equivalent to ~32 lanes of </a:t>
            </a:r>
            <a:r>
              <a:rPr lang="en-US" sz="2800" dirty="0" err="1"/>
              <a:t>HiseqX</a:t>
            </a:r>
            <a:r>
              <a:rPr lang="en-US" sz="2800" dirty="0"/>
              <a:t>/4000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/>
              <a:t>32 lanes of X is ~$41K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/>
              <a:t>32 lanes of 4000 is ~$78K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/>
              <a:t>1 </a:t>
            </a:r>
            <a:r>
              <a:rPr lang="en-US" sz="2800" dirty="0" err="1"/>
              <a:t>flowcell</a:t>
            </a:r>
            <a:r>
              <a:rPr lang="en-US" sz="2800" dirty="0"/>
              <a:t> S4 ~$31k/run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Can lane split to 4-lanes ~$9k/lane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Coordination between UCSF, UCB, UCSD, UCD</a:t>
            </a:r>
          </a:p>
        </p:txBody>
      </p:sp>
    </p:spTree>
    <p:extLst>
      <p:ext uri="{BB962C8B-B14F-4D97-AF65-F5344CB8AC3E}">
        <p14:creationId xmlns:p14="http://schemas.microsoft.com/office/powerpoint/2010/main" val="35468244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The </a:t>
            </a:r>
            <a:r>
              <a:rPr lang="en-US" sz="2800" b="1" dirty="0"/>
              <a:t>mission</a:t>
            </a:r>
            <a:r>
              <a:rPr lang="en-US" sz="2800" dirty="0"/>
              <a:t> of the Bioinformatics Core facility is to facilitate outstanding omics- scale research through these activities: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5242336" y="22213134"/>
            <a:ext cx="5701076" cy="2639303"/>
            <a:chOff x="35811593" y="7228114"/>
            <a:chExt cx="7600636" cy="3518702"/>
          </a:xfrm>
        </p:grpSpPr>
        <p:grpSp>
          <p:nvGrpSpPr>
            <p:cNvPr id="5" name="Group 4"/>
            <p:cNvGrpSpPr/>
            <p:nvPr/>
          </p:nvGrpSpPr>
          <p:grpSpPr>
            <a:xfrm>
              <a:off x="35843077" y="7228114"/>
              <a:ext cx="7569152" cy="458112"/>
              <a:chOff x="35843077" y="7228114"/>
              <a:chExt cx="6315322" cy="458112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35843077" y="7228114"/>
                <a:ext cx="6315322" cy="458112"/>
              </a:xfrm>
              <a:prstGeom prst="rect">
                <a:avLst/>
              </a:prstGeom>
              <a:noFill/>
              <a:ln>
                <a:solidFill>
                  <a:srgbClr val="002755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1633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5886620" y="7228114"/>
                <a:ext cx="6262868" cy="458112"/>
              </a:xfrm>
              <a:prstGeom prst="rect">
                <a:avLst/>
              </a:prstGeom>
              <a:solidFill>
                <a:srgbClr val="002755"/>
              </a:solidFill>
            </p:spPr>
            <p:txBody>
              <a:bodyPr wrap="square" rtlCol="0">
                <a:spAutoFit/>
              </a:bodyPr>
              <a:lstStyle/>
              <a:p>
                <a:endParaRPr lang="en-US" sz="1633" dirty="0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5811593" y="7375757"/>
              <a:ext cx="7589957" cy="1046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501" dirty="0">
                  <a:solidFill>
                    <a:schemeClr val="bg1"/>
                  </a:solidFill>
                </a:rPr>
                <a:t>Data Analysis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060246" y="8961899"/>
              <a:ext cx="7210673" cy="17849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b="1" dirty="0">
                  <a:hlinkClick r:id="rId2"/>
                </a:rPr>
                <a:t>Intelligently analyzing data</a:t>
              </a:r>
              <a:r>
                <a:rPr lang="en-US" sz="2700" dirty="0"/>
                <a:t> from genomics, and other projects, to help drive research forward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2253294" y="22213134"/>
            <a:ext cx="5721073" cy="2622204"/>
            <a:chOff x="35837121" y="13317819"/>
            <a:chExt cx="7627296" cy="3495905"/>
          </a:xfrm>
        </p:grpSpPr>
        <p:grpSp>
          <p:nvGrpSpPr>
            <p:cNvPr id="11" name="Group 10"/>
            <p:cNvGrpSpPr/>
            <p:nvPr/>
          </p:nvGrpSpPr>
          <p:grpSpPr>
            <a:xfrm>
              <a:off x="35895265" y="13317819"/>
              <a:ext cx="7569152" cy="458112"/>
              <a:chOff x="35843077" y="7228114"/>
              <a:chExt cx="6315322" cy="458112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35843077" y="7228114"/>
                <a:ext cx="6315322" cy="458112"/>
              </a:xfrm>
              <a:prstGeom prst="rect">
                <a:avLst/>
              </a:prstGeom>
              <a:noFill/>
              <a:ln>
                <a:solidFill>
                  <a:srgbClr val="002755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1633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5850289" y="7228114"/>
                <a:ext cx="6308110" cy="458112"/>
              </a:xfrm>
              <a:prstGeom prst="rect">
                <a:avLst/>
              </a:prstGeom>
              <a:solidFill>
                <a:srgbClr val="002755"/>
              </a:solidFill>
            </p:spPr>
            <p:txBody>
              <a:bodyPr wrap="square" rtlCol="0">
                <a:spAutoFit/>
              </a:bodyPr>
              <a:lstStyle/>
              <a:p>
                <a:endParaRPr lang="en-US" sz="1633" dirty="0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35837121" y="13419587"/>
              <a:ext cx="7618648" cy="1046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501" dirty="0">
                  <a:solidFill>
                    <a:schemeClr val="bg1"/>
                  </a:solidFill>
                </a:rPr>
                <a:t>Research Computing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104336" y="15028808"/>
              <a:ext cx="7210674" cy="1784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dirty="0"/>
                <a:t>Helping build </a:t>
              </a:r>
              <a:r>
                <a:rPr lang="en-US" sz="2700" b="1" dirty="0">
                  <a:hlinkClick r:id="rId3"/>
                </a:rPr>
                <a:t>high-performance software and hardware</a:t>
              </a:r>
              <a:r>
                <a:rPr lang="en-US" sz="2700" b="1" dirty="0"/>
                <a:t> </a:t>
              </a:r>
              <a:r>
                <a:rPr lang="en-US" sz="2700" dirty="0"/>
                <a:t>bioinformatics solutions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9227214" y="22213136"/>
            <a:ext cx="5735254" cy="2678500"/>
            <a:chOff x="36049537" y="18707397"/>
            <a:chExt cx="7646202" cy="3570958"/>
          </a:xfrm>
        </p:grpSpPr>
        <p:grpSp>
          <p:nvGrpSpPr>
            <p:cNvPr id="17" name="Group 16"/>
            <p:cNvGrpSpPr/>
            <p:nvPr/>
          </p:nvGrpSpPr>
          <p:grpSpPr>
            <a:xfrm>
              <a:off x="36049537" y="18707397"/>
              <a:ext cx="7631216" cy="458112"/>
              <a:chOff x="35791294" y="7228114"/>
              <a:chExt cx="6367105" cy="458112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35843077" y="7228114"/>
                <a:ext cx="6315322" cy="458112"/>
              </a:xfrm>
              <a:prstGeom prst="rect">
                <a:avLst/>
              </a:prstGeom>
              <a:noFill/>
              <a:ln>
                <a:solidFill>
                  <a:srgbClr val="002755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1633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5791294" y="7228114"/>
                <a:ext cx="6358194" cy="458112"/>
              </a:xfrm>
              <a:prstGeom prst="rect">
                <a:avLst/>
              </a:prstGeom>
              <a:solidFill>
                <a:srgbClr val="002755"/>
              </a:solidFill>
            </p:spPr>
            <p:txBody>
              <a:bodyPr wrap="square" rtlCol="0">
                <a:spAutoFit/>
              </a:bodyPr>
              <a:lstStyle/>
              <a:p>
                <a:endParaRPr lang="en-US" sz="1633" dirty="0"/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36137266" y="18809165"/>
              <a:ext cx="7558473" cy="1046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501" dirty="0">
                  <a:solidFill>
                    <a:schemeClr val="bg1"/>
                  </a:solidFill>
                </a:rPr>
                <a:t>Training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6169648" y="20493439"/>
              <a:ext cx="7413338" cy="1784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dirty="0"/>
                <a:t>Providing </a:t>
              </a:r>
              <a:r>
                <a:rPr lang="en-US" sz="2700" b="1" dirty="0">
                  <a:hlinkClick r:id="rId4"/>
                </a:rPr>
                <a:t>acclaimed training workshops</a:t>
              </a:r>
              <a:r>
                <a:rPr lang="en-US" sz="2700" dirty="0"/>
                <a:t> that will equip people with in-demand bioinformatics skills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5356649" y="22327446"/>
            <a:ext cx="5701076" cy="2639303"/>
            <a:chOff x="35811593" y="7228114"/>
            <a:chExt cx="7600636" cy="3518702"/>
          </a:xfrm>
        </p:grpSpPr>
        <p:grpSp>
          <p:nvGrpSpPr>
            <p:cNvPr id="23" name="Group 22"/>
            <p:cNvGrpSpPr/>
            <p:nvPr/>
          </p:nvGrpSpPr>
          <p:grpSpPr>
            <a:xfrm>
              <a:off x="35843077" y="7228114"/>
              <a:ext cx="7569152" cy="458112"/>
              <a:chOff x="35843077" y="7228114"/>
              <a:chExt cx="6315322" cy="45811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35843077" y="7228114"/>
                <a:ext cx="6315322" cy="458112"/>
              </a:xfrm>
              <a:prstGeom prst="rect">
                <a:avLst/>
              </a:prstGeom>
              <a:noFill/>
              <a:ln>
                <a:solidFill>
                  <a:srgbClr val="002755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1633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35886620" y="7228114"/>
                <a:ext cx="6262868" cy="458112"/>
              </a:xfrm>
              <a:prstGeom prst="rect">
                <a:avLst/>
              </a:prstGeom>
              <a:solidFill>
                <a:srgbClr val="002755"/>
              </a:solidFill>
            </p:spPr>
            <p:txBody>
              <a:bodyPr wrap="square" rtlCol="0">
                <a:spAutoFit/>
              </a:bodyPr>
              <a:lstStyle/>
              <a:p>
                <a:endParaRPr lang="en-US" sz="1633" dirty="0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35811593" y="7375757"/>
              <a:ext cx="7589957" cy="1046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501" dirty="0">
                  <a:solidFill>
                    <a:schemeClr val="bg1"/>
                  </a:solidFill>
                </a:rPr>
                <a:t>Data Analysis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6060246" y="8961899"/>
              <a:ext cx="7210673" cy="17849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b="1" dirty="0">
                  <a:hlinkClick r:id="rId2"/>
                </a:rPr>
                <a:t>Intelligently analyzing data</a:t>
              </a:r>
              <a:r>
                <a:rPr lang="en-US" sz="2700" dirty="0"/>
                <a:t> from genomics, and other projects, to help drive research forward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2367606" y="22327446"/>
            <a:ext cx="5721073" cy="2622204"/>
            <a:chOff x="35837121" y="13317819"/>
            <a:chExt cx="7627296" cy="3495905"/>
          </a:xfrm>
        </p:grpSpPr>
        <p:grpSp>
          <p:nvGrpSpPr>
            <p:cNvPr id="29" name="Group 28"/>
            <p:cNvGrpSpPr/>
            <p:nvPr/>
          </p:nvGrpSpPr>
          <p:grpSpPr>
            <a:xfrm>
              <a:off x="35895265" y="13317819"/>
              <a:ext cx="7569152" cy="458112"/>
              <a:chOff x="35843077" y="7228114"/>
              <a:chExt cx="6315322" cy="458112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35843077" y="7228114"/>
                <a:ext cx="6315322" cy="458112"/>
              </a:xfrm>
              <a:prstGeom prst="rect">
                <a:avLst/>
              </a:prstGeom>
              <a:noFill/>
              <a:ln>
                <a:solidFill>
                  <a:srgbClr val="002755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1633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35850289" y="7228114"/>
                <a:ext cx="6308110" cy="458112"/>
              </a:xfrm>
              <a:prstGeom prst="rect">
                <a:avLst/>
              </a:prstGeom>
              <a:solidFill>
                <a:srgbClr val="002755"/>
              </a:solidFill>
            </p:spPr>
            <p:txBody>
              <a:bodyPr wrap="square" rtlCol="0">
                <a:spAutoFit/>
              </a:bodyPr>
              <a:lstStyle/>
              <a:p>
                <a:endParaRPr lang="en-US" sz="1633" dirty="0"/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35837121" y="13419587"/>
              <a:ext cx="7618648" cy="1046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501" dirty="0">
                  <a:solidFill>
                    <a:schemeClr val="bg1"/>
                  </a:solidFill>
                </a:rPr>
                <a:t>Research Computing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6104336" y="15028808"/>
              <a:ext cx="7210674" cy="1784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dirty="0"/>
                <a:t>Helping build </a:t>
              </a:r>
              <a:r>
                <a:rPr lang="en-US" sz="2700" b="1" dirty="0">
                  <a:hlinkClick r:id="rId3"/>
                </a:rPr>
                <a:t>high-performance software and hardware</a:t>
              </a:r>
              <a:r>
                <a:rPr lang="en-US" sz="2700" b="1" dirty="0"/>
                <a:t> </a:t>
              </a:r>
              <a:r>
                <a:rPr lang="en-US" sz="2700" dirty="0"/>
                <a:t>bioinformatics solutions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9341526" y="22327448"/>
            <a:ext cx="5735254" cy="2678500"/>
            <a:chOff x="36049537" y="18707397"/>
            <a:chExt cx="7646202" cy="3570958"/>
          </a:xfrm>
        </p:grpSpPr>
        <p:grpSp>
          <p:nvGrpSpPr>
            <p:cNvPr id="35" name="Group 34"/>
            <p:cNvGrpSpPr/>
            <p:nvPr/>
          </p:nvGrpSpPr>
          <p:grpSpPr>
            <a:xfrm>
              <a:off x="36049537" y="18707397"/>
              <a:ext cx="7631216" cy="458112"/>
              <a:chOff x="35791294" y="7228114"/>
              <a:chExt cx="6367105" cy="458112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35843077" y="7228114"/>
                <a:ext cx="6315322" cy="458112"/>
              </a:xfrm>
              <a:prstGeom prst="rect">
                <a:avLst/>
              </a:prstGeom>
              <a:noFill/>
              <a:ln>
                <a:solidFill>
                  <a:srgbClr val="002755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1633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35791294" y="7228114"/>
                <a:ext cx="6358194" cy="458112"/>
              </a:xfrm>
              <a:prstGeom prst="rect">
                <a:avLst/>
              </a:prstGeom>
              <a:solidFill>
                <a:srgbClr val="002755"/>
              </a:solidFill>
            </p:spPr>
            <p:txBody>
              <a:bodyPr wrap="square" rtlCol="0">
                <a:spAutoFit/>
              </a:bodyPr>
              <a:lstStyle/>
              <a:p>
                <a:endParaRPr lang="en-US" sz="1633" dirty="0"/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36137266" y="18809165"/>
              <a:ext cx="7558473" cy="1046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501" dirty="0">
                  <a:solidFill>
                    <a:schemeClr val="bg1"/>
                  </a:solidFill>
                </a:rPr>
                <a:t>Training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6169648" y="20493439"/>
              <a:ext cx="7413338" cy="1784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dirty="0"/>
                <a:t>Providing </a:t>
              </a:r>
              <a:r>
                <a:rPr lang="en-US" sz="2700" b="1" dirty="0">
                  <a:hlinkClick r:id="rId4"/>
                </a:rPr>
                <a:t>acclaimed training workshops</a:t>
              </a:r>
              <a:r>
                <a:rPr lang="en-US" sz="2700" dirty="0"/>
                <a:t> that will equip people with in-demand bioinformatics skills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5470960" y="22441759"/>
            <a:ext cx="5701076" cy="2639303"/>
            <a:chOff x="35811593" y="7228114"/>
            <a:chExt cx="7600636" cy="3518702"/>
          </a:xfrm>
        </p:grpSpPr>
        <p:grpSp>
          <p:nvGrpSpPr>
            <p:cNvPr id="41" name="Group 40"/>
            <p:cNvGrpSpPr/>
            <p:nvPr/>
          </p:nvGrpSpPr>
          <p:grpSpPr>
            <a:xfrm>
              <a:off x="35843077" y="7228114"/>
              <a:ext cx="7569152" cy="458112"/>
              <a:chOff x="35843077" y="7228114"/>
              <a:chExt cx="6315322" cy="458112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35843077" y="7228114"/>
                <a:ext cx="6315322" cy="458112"/>
              </a:xfrm>
              <a:prstGeom prst="rect">
                <a:avLst/>
              </a:prstGeom>
              <a:noFill/>
              <a:ln>
                <a:solidFill>
                  <a:srgbClr val="002755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1633" dirty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35886620" y="7228114"/>
                <a:ext cx="6262868" cy="458112"/>
              </a:xfrm>
              <a:prstGeom prst="rect">
                <a:avLst/>
              </a:prstGeom>
              <a:solidFill>
                <a:srgbClr val="002755"/>
              </a:solidFill>
            </p:spPr>
            <p:txBody>
              <a:bodyPr wrap="square" rtlCol="0">
                <a:spAutoFit/>
              </a:bodyPr>
              <a:lstStyle/>
              <a:p>
                <a:endParaRPr lang="en-US" sz="1633" dirty="0"/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35811593" y="7375757"/>
              <a:ext cx="7589957" cy="1046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501" dirty="0">
                  <a:solidFill>
                    <a:schemeClr val="bg1"/>
                  </a:solidFill>
                </a:rPr>
                <a:t>Data Analysis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6060246" y="8961899"/>
              <a:ext cx="7210673" cy="17849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b="1" dirty="0">
                  <a:hlinkClick r:id="rId2"/>
                </a:rPr>
                <a:t>Intelligently analyzing data</a:t>
              </a:r>
              <a:r>
                <a:rPr lang="en-US" sz="2700" dirty="0"/>
                <a:t> from genomics, and other projects, to help drive research forward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22481918" y="22441758"/>
            <a:ext cx="5721073" cy="2622204"/>
            <a:chOff x="35837121" y="13317819"/>
            <a:chExt cx="7627296" cy="3495905"/>
          </a:xfrm>
        </p:grpSpPr>
        <p:grpSp>
          <p:nvGrpSpPr>
            <p:cNvPr id="47" name="Group 46"/>
            <p:cNvGrpSpPr/>
            <p:nvPr/>
          </p:nvGrpSpPr>
          <p:grpSpPr>
            <a:xfrm>
              <a:off x="35895265" y="13317819"/>
              <a:ext cx="7569152" cy="458112"/>
              <a:chOff x="35843077" y="7228114"/>
              <a:chExt cx="6315322" cy="458112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35843077" y="7228114"/>
                <a:ext cx="6315322" cy="458112"/>
              </a:xfrm>
              <a:prstGeom prst="rect">
                <a:avLst/>
              </a:prstGeom>
              <a:noFill/>
              <a:ln>
                <a:solidFill>
                  <a:srgbClr val="002755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1633" dirty="0"/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35850289" y="7228114"/>
                <a:ext cx="6308110" cy="458112"/>
              </a:xfrm>
              <a:prstGeom prst="rect">
                <a:avLst/>
              </a:prstGeom>
              <a:solidFill>
                <a:srgbClr val="002755"/>
              </a:solidFill>
            </p:spPr>
            <p:txBody>
              <a:bodyPr wrap="square" rtlCol="0">
                <a:spAutoFit/>
              </a:bodyPr>
              <a:lstStyle/>
              <a:p>
                <a:endParaRPr lang="en-US" sz="1633" dirty="0"/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35837121" y="13419587"/>
              <a:ext cx="7618648" cy="1046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501" dirty="0">
                  <a:solidFill>
                    <a:schemeClr val="bg1"/>
                  </a:solidFill>
                </a:rPr>
                <a:t>Research Computing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6104336" y="15028808"/>
              <a:ext cx="7210674" cy="1784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dirty="0"/>
                <a:t>Helping build </a:t>
              </a:r>
              <a:r>
                <a:rPr lang="en-US" sz="2700" b="1" dirty="0">
                  <a:hlinkClick r:id="rId3"/>
                </a:rPr>
                <a:t>high-performance software and hardware</a:t>
              </a:r>
              <a:r>
                <a:rPr lang="en-US" sz="2700" b="1" dirty="0"/>
                <a:t> </a:t>
              </a:r>
              <a:r>
                <a:rPr lang="en-US" sz="2700" dirty="0"/>
                <a:t>bioinformatics solutions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9455838" y="22441760"/>
            <a:ext cx="5735254" cy="2678500"/>
            <a:chOff x="36049537" y="18707397"/>
            <a:chExt cx="7646202" cy="3570958"/>
          </a:xfrm>
        </p:grpSpPr>
        <p:grpSp>
          <p:nvGrpSpPr>
            <p:cNvPr id="53" name="Group 52"/>
            <p:cNvGrpSpPr/>
            <p:nvPr/>
          </p:nvGrpSpPr>
          <p:grpSpPr>
            <a:xfrm>
              <a:off x="36049537" y="18707397"/>
              <a:ext cx="7631216" cy="458112"/>
              <a:chOff x="35791294" y="7228114"/>
              <a:chExt cx="6367105" cy="458112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35843077" y="7228114"/>
                <a:ext cx="6315322" cy="458112"/>
              </a:xfrm>
              <a:prstGeom prst="rect">
                <a:avLst/>
              </a:prstGeom>
              <a:noFill/>
              <a:ln>
                <a:solidFill>
                  <a:srgbClr val="002755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1633" dirty="0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35791294" y="7228114"/>
                <a:ext cx="6358194" cy="458112"/>
              </a:xfrm>
              <a:prstGeom prst="rect">
                <a:avLst/>
              </a:prstGeom>
              <a:solidFill>
                <a:srgbClr val="002755"/>
              </a:solidFill>
            </p:spPr>
            <p:txBody>
              <a:bodyPr wrap="square" rtlCol="0">
                <a:spAutoFit/>
              </a:bodyPr>
              <a:lstStyle/>
              <a:p>
                <a:endParaRPr lang="en-US" sz="1633" dirty="0"/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36137266" y="18809165"/>
              <a:ext cx="7558473" cy="1046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501" dirty="0">
                  <a:solidFill>
                    <a:schemeClr val="bg1"/>
                  </a:solidFill>
                </a:rPr>
                <a:t>Training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6169648" y="20493439"/>
              <a:ext cx="7413338" cy="1784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dirty="0"/>
                <a:t>Providing </a:t>
              </a:r>
              <a:r>
                <a:rPr lang="en-US" sz="2700" b="1" dirty="0">
                  <a:hlinkClick r:id="rId4"/>
                </a:rPr>
                <a:t>acclaimed training workshops</a:t>
              </a:r>
              <a:r>
                <a:rPr lang="en-US" sz="2700" dirty="0"/>
                <a:t> that will equip people with in-demand bioinformatics skills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5585272" y="22556070"/>
            <a:ext cx="5701076" cy="2639303"/>
            <a:chOff x="35811593" y="7228114"/>
            <a:chExt cx="7600636" cy="3518702"/>
          </a:xfrm>
        </p:grpSpPr>
        <p:grpSp>
          <p:nvGrpSpPr>
            <p:cNvPr id="59" name="Group 58"/>
            <p:cNvGrpSpPr/>
            <p:nvPr/>
          </p:nvGrpSpPr>
          <p:grpSpPr>
            <a:xfrm>
              <a:off x="35843077" y="7228114"/>
              <a:ext cx="7569152" cy="458112"/>
              <a:chOff x="35843077" y="7228114"/>
              <a:chExt cx="6315322" cy="458112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35843077" y="7228114"/>
                <a:ext cx="6315322" cy="458112"/>
              </a:xfrm>
              <a:prstGeom prst="rect">
                <a:avLst/>
              </a:prstGeom>
              <a:noFill/>
              <a:ln>
                <a:solidFill>
                  <a:srgbClr val="002755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1633" dirty="0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35886620" y="7228114"/>
                <a:ext cx="6262868" cy="458112"/>
              </a:xfrm>
              <a:prstGeom prst="rect">
                <a:avLst/>
              </a:prstGeom>
              <a:solidFill>
                <a:srgbClr val="002755"/>
              </a:solidFill>
            </p:spPr>
            <p:txBody>
              <a:bodyPr wrap="square" rtlCol="0">
                <a:spAutoFit/>
              </a:bodyPr>
              <a:lstStyle/>
              <a:p>
                <a:endParaRPr lang="en-US" sz="1633" dirty="0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35811593" y="7375757"/>
              <a:ext cx="7589957" cy="1046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501" dirty="0">
                  <a:solidFill>
                    <a:schemeClr val="bg1"/>
                  </a:solidFill>
                </a:rPr>
                <a:t>Data Analysis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6060246" y="8961899"/>
              <a:ext cx="7210673" cy="17849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b="1" dirty="0">
                  <a:hlinkClick r:id="rId2"/>
                </a:rPr>
                <a:t>Intelligently analyzing data</a:t>
              </a:r>
              <a:r>
                <a:rPr lang="en-US" sz="2700" dirty="0"/>
                <a:t> from genomics, and other projects, to help drive research forward</a:t>
              </a: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22596230" y="22556070"/>
            <a:ext cx="5721073" cy="2622204"/>
            <a:chOff x="35837121" y="13317819"/>
            <a:chExt cx="7627296" cy="3495905"/>
          </a:xfrm>
        </p:grpSpPr>
        <p:grpSp>
          <p:nvGrpSpPr>
            <p:cNvPr id="65" name="Group 64"/>
            <p:cNvGrpSpPr/>
            <p:nvPr/>
          </p:nvGrpSpPr>
          <p:grpSpPr>
            <a:xfrm>
              <a:off x="35895265" y="13317819"/>
              <a:ext cx="7569152" cy="458112"/>
              <a:chOff x="35843077" y="7228114"/>
              <a:chExt cx="6315322" cy="458112"/>
            </a:xfrm>
          </p:grpSpPr>
          <p:sp>
            <p:nvSpPr>
              <p:cNvPr id="68" name="TextBox 67"/>
              <p:cNvSpPr txBox="1"/>
              <p:nvPr/>
            </p:nvSpPr>
            <p:spPr>
              <a:xfrm>
                <a:off x="35843077" y="7228114"/>
                <a:ext cx="6315322" cy="458112"/>
              </a:xfrm>
              <a:prstGeom prst="rect">
                <a:avLst/>
              </a:prstGeom>
              <a:noFill/>
              <a:ln>
                <a:solidFill>
                  <a:srgbClr val="002755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1633" dirty="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35850289" y="7228114"/>
                <a:ext cx="6308110" cy="458112"/>
              </a:xfrm>
              <a:prstGeom prst="rect">
                <a:avLst/>
              </a:prstGeom>
              <a:solidFill>
                <a:srgbClr val="002755"/>
              </a:solidFill>
            </p:spPr>
            <p:txBody>
              <a:bodyPr wrap="square" rtlCol="0">
                <a:spAutoFit/>
              </a:bodyPr>
              <a:lstStyle/>
              <a:p>
                <a:endParaRPr lang="en-US" sz="1633" dirty="0"/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35837121" y="13419587"/>
              <a:ext cx="7618648" cy="1046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501" dirty="0">
                  <a:solidFill>
                    <a:schemeClr val="bg1"/>
                  </a:solidFill>
                </a:rPr>
                <a:t>Research Computing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6104336" y="15028808"/>
              <a:ext cx="7210674" cy="1784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dirty="0"/>
                <a:t>Helping build </a:t>
              </a:r>
              <a:r>
                <a:rPr lang="en-US" sz="2700" b="1" dirty="0">
                  <a:hlinkClick r:id="rId3"/>
                </a:rPr>
                <a:t>high-performance software and hardware</a:t>
              </a:r>
              <a:r>
                <a:rPr lang="en-US" sz="2700" b="1" dirty="0"/>
                <a:t> </a:t>
              </a:r>
              <a:r>
                <a:rPr lang="en-US" sz="2700" dirty="0"/>
                <a:t>bioinformatics solutions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29570150" y="22556072"/>
            <a:ext cx="5735254" cy="2678500"/>
            <a:chOff x="36049537" y="18707397"/>
            <a:chExt cx="7646202" cy="3570958"/>
          </a:xfrm>
        </p:grpSpPr>
        <p:grpSp>
          <p:nvGrpSpPr>
            <p:cNvPr id="71" name="Group 70"/>
            <p:cNvGrpSpPr/>
            <p:nvPr/>
          </p:nvGrpSpPr>
          <p:grpSpPr>
            <a:xfrm>
              <a:off x="36049537" y="18707397"/>
              <a:ext cx="7631216" cy="458112"/>
              <a:chOff x="35791294" y="7228114"/>
              <a:chExt cx="6367105" cy="458112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35843077" y="7228114"/>
                <a:ext cx="6315322" cy="458112"/>
              </a:xfrm>
              <a:prstGeom prst="rect">
                <a:avLst/>
              </a:prstGeom>
              <a:noFill/>
              <a:ln>
                <a:solidFill>
                  <a:srgbClr val="002755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1633" dirty="0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35791294" y="7228114"/>
                <a:ext cx="6358194" cy="458112"/>
              </a:xfrm>
              <a:prstGeom prst="rect">
                <a:avLst/>
              </a:prstGeom>
              <a:solidFill>
                <a:srgbClr val="002755"/>
              </a:solidFill>
            </p:spPr>
            <p:txBody>
              <a:bodyPr wrap="square" rtlCol="0">
                <a:spAutoFit/>
              </a:bodyPr>
              <a:lstStyle/>
              <a:p>
                <a:endParaRPr lang="en-US" sz="1633" dirty="0"/>
              </a:p>
            </p:txBody>
          </p:sp>
        </p:grpSp>
        <p:sp>
          <p:nvSpPr>
            <p:cNvPr id="72" name="TextBox 71"/>
            <p:cNvSpPr txBox="1"/>
            <p:nvPr/>
          </p:nvSpPr>
          <p:spPr>
            <a:xfrm>
              <a:off x="36137266" y="18809165"/>
              <a:ext cx="7558473" cy="1046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501" dirty="0">
                  <a:solidFill>
                    <a:schemeClr val="bg1"/>
                  </a:solidFill>
                </a:rPr>
                <a:t>Training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6169648" y="20493439"/>
              <a:ext cx="7413338" cy="1784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dirty="0"/>
                <a:t>Providing </a:t>
              </a:r>
              <a:r>
                <a:rPr lang="en-US" sz="2700" b="1" dirty="0">
                  <a:hlinkClick r:id="rId4"/>
                </a:rPr>
                <a:t>acclaimed training workshops</a:t>
              </a:r>
              <a:r>
                <a:rPr lang="en-US" sz="2700" dirty="0"/>
                <a:t> that will equip people with in-demand bioinformatics skills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2954063" y="5161361"/>
            <a:ext cx="6836250" cy="350632"/>
            <a:chOff x="35848901" y="7228114"/>
            <a:chExt cx="6316345" cy="1260012"/>
          </a:xfrm>
        </p:grpSpPr>
        <p:sp>
          <p:nvSpPr>
            <p:cNvPr id="83" name="TextBox 82"/>
            <p:cNvSpPr txBox="1"/>
            <p:nvPr/>
          </p:nvSpPr>
          <p:spPr>
            <a:xfrm>
              <a:off x="35848901" y="7228114"/>
              <a:ext cx="6300756" cy="1234814"/>
            </a:xfrm>
            <a:prstGeom prst="rect">
              <a:avLst/>
            </a:prstGeom>
            <a:solidFill>
              <a:srgbClr val="002755"/>
            </a:solidFill>
          </p:spPr>
          <p:txBody>
            <a:bodyPr wrap="square" rtlCol="0">
              <a:spAutoFit/>
            </a:bodyPr>
            <a:lstStyle/>
            <a:p>
              <a:endParaRPr lang="en-US" sz="1633" dirty="0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5864490" y="7253312"/>
              <a:ext cx="6300756" cy="1234814"/>
            </a:xfrm>
            <a:prstGeom prst="rect">
              <a:avLst/>
            </a:prstGeom>
            <a:solidFill>
              <a:srgbClr val="002755"/>
            </a:solidFill>
          </p:spPr>
          <p:txBody>
            <a:bodyPr wrap="square" rtlCol="0">
              <a:spAutoFit/>
            </a:bodyPr>
            <a:lstStyle/>
            <a:p>
              <a:endParaRPr lang="en-US" sz="1633" dirty="0"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2956290" y="5140097"/>
            <a:ext cx="6825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Training</a:t>
            </a:r>
          </a:p>
        </p:txBody>
      </p:sp>
      <p:grpSp>
        <p:nvGrpSpPr>
          <p:cNvPr id="95" name="Group 94"/>
          <p:cNvGrpSpPr/>
          <p:nvPr/>
        </p:nvGrpSpPr>
        <p:grpSpPr>
          <a:xfrm>
            <a:off x="2937191" y="2046455"/>
            <a:ext cx="6836250" cy="350632"/>
            <a:chOff x="35848901" y="7228114"/>
            <a:chExt cx="6316345" cy="1260012"/>
          </a:xfrm>
        </p:grpSpPr>
        <p:sp>
          <p:nvSpPr>
            <p:cNvPr id="96" name="TextBox 95"/>
            <p:cNvSpPr txBox="1"/>
            <p:nvPr/>
          </p:nvSpPr>
          <p:spPr>
            <a:xfrm>
              <a:off x="35848901" y="7228114"/>
              <a:ext cx="6300756" cy="1234814"/>
            </a:xfrm>
            <a:prstGeom prst="rect">
              <a:avLst/>
            </a:prstGeom>
            <a:solidFill>
              <a:srgbClr val="002755"/>
            </a:solidFill>
          </p:spPr>
          <p:txBody>
            <a:bodyPr wrap="square" rtlCol="0">
              <a:spAutoFit/>
            </a:bodyPr>
            <a:lstStyle/>
            <a:p>
              <a:endParaRPr lang="en-US" sz="1633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5864490" y="7253312"/>
              <a:ext cx="6300756" cy="1234814"/>
            </a:xfrm>
            <a:prstGeom prst="rect">
              <a:avLst/>
            </a:prstGeom>
            <a:solidFill>
              <a:srgbClr val="002755"/>
            </a:solidFill>
          </p:spPr>
          <p:txBody>
            <a:bodyPr wrap="square" rtlCol="0">
              <a:spAutoFit/>
            </a:bodyPr>
            <a:lstStyle/>
            <a:p>
              <a:endParaRPr lang="en-US" sz="1633" dirty="0"/>
            </a:p>
          </p:txBody>
        </p:sp>
      </p:grpSp>
      <p:sp>
        <p:nvSpPr>
          <p:cNvPr id="98" name="TextBox 97"/>
          <p:cNvSpPr txBox="1"/>
          <p:nvPr/>
        </p:nvSpPr>
        <p:spPr>
          <a:xfrm>
            <a:off x="2939417" y="2025191"/>
            <a:ext cx="6825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Data Analysis</a:t>
            </a:r>
          </a:p>
        </p:txBody>
      </p:sp>
      <p:grpSp>
        <p:nvGrpSpPr>
          <p:cNvPr id="99" name="Group 98"/>
          <p:cNvGrpSpPr/>
          <p:nvPr/>
        </p:nvGrpSpPr>
        <p:grpSpPr>
          <a:xfrm>
            <a:off x="2934965" y="3571499"/>
            <a:ext cx="6836250" cy="350632"/>
            <a:chOff x="35848901" y="7228114"/>
            <a:chExt cx="6316345" cy="1260012"/>
          </a:xfrm>
        </p:grpSpPr>
        <p:sp>
          <p:nvSpPr>
            <p:cNvPr id="100" name="TextBox 99"/>
            <p:cNvSpPr txBox="1"/>
            <p:nvPr/>
          </p:nvSpPr>
          <p:spPr>
            <a:xfrm>
              <a:off x="35848901" y="7228114"/>
              <a:ext cx="6300756" cy="1234814"/>
            </a:xfrm>
            <a:prstGeom prst="rect">
              <a:avLst/>
            </a:prstGeom>
            <a:solidFill>
              <a:srgbClr val="002755"/>
            </a:solidFill>
          </p:spPr>
          <p:txBody>
            <a:bodyPr wrap="square" rtlCol="0">
              <a:spAutoFit/>
            </a:bodyPr>
            <a:lstStyle/>
            <a:p>
              <a:endParaRPr lang="en-US" sz="1633" dirty="0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35864490" y="7253312"/>
              <a:ext cx="6300756" cy="1234814"/>
            </a:xfrm>
            <a:prstGeom prst="rect">
              <a:avLst/>
            </a:prstGeom>
            <a:solidFill>
              <a:srgbClr val="002755"/>
            </a:solidFill>
          </p:spPr>
          <p:txBody>
            <a:bodyPr wrap="square" rtlCol="0">
              <a:spAutoFit/>
            </a:bodyPr>
            <a:lstStyle/>
            <a:p>
              <a:endParaRPr lang="en-US" sz="1633" dirty="0"/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2937191" y="3550234"/>
            <a:ext cx="6825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Research Computing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34966" y="2461218"/>
            <a:ext cx="6846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Bioinformatics Core promotes experimental design, advanced computation and informatics analysis of ‘omics’ scale datasets that drives research forward.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2934964" y="4052958"/>
            <a:ext cx="6846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Maintain and make available high-performance computing hardware and software necessary for todays data-intensive bioinformatic analyses.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2934964" y="5531421"/>
            <a:ext cx="68553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Core helps to educate the next generation of bioinformaticians through highly acclaimed training workshops, seminars and through direct participation in research activities.</a:t>
            </a:r>
          </a:p>
        </p:txBody>
      </p:sp>
    </p:spTree>
    <p:extLst>
      <p:ext uri="{BB962C8B-B14F-4D97-AF65-F5344CB8AC3E}">
        <p14:creationId xmlns:p14="http://schemas.microsoft.com/office/powerpoint/2010/main" val="12505652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UC Davis Bioinformatics Core in the Genome Center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00" y="1637115"/>
            <a:ext cx="7802880" cy="488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923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Growth in Public Sequence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09355" y="5853948"/>
            <a:ext cx="4858575" cy="389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http://www.ncbi.nlm.nih.gov/genbank/statistics</a:t>
            </a:r>
          </a:p>
          <a:p>
            <a:endParaRPr lang="en-US" sz="1800" dirty="0"/>
          </a:p>
        </p:txBody>
      </p:sp>
      <p:sp>
        <p:nvSpPr>
          <p:cNvPr id="9" name="TextBox 8"/>
          <p:cNvSpPr txBox="1"/>
          <p:nvPr/>
        </p:nvSpPr>
        <p:spPr>
          <a:xfrm>
            <a:off x="8405424" y="4552330"/>
            <a:ext cx="1866436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70" dirty="0"/>
              <a:t>WGS &gt; 1 trillion </a:t>
            </a:r>
            <a:r>
              <a:rPr lang="en-US" sz="1270" dirty="0" err="1"/>
              <a:t>bp</a:t>
            </a:r>
            <a:endParaRPr lang="en-US" sz="127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592" y="1090673"/>
            <a:ext cx="6923314" cy="3461657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ED9EC38F-F0E0-7F43-BF84-798D1D79B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45" y="2566535"/>
            <a:ext cx="4964488" cy="39715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1196EF-FFE7-5246-BA20-30622837C526}"/>
              </a:ext>
            </a:extLst>
          </p:cNvPr>
          <p:cNvSpPr/>
          <p:nvPr/>
        </p:nvSpPr>
        <p:spPr>
          <a:xfrm>
            <a:off x="1502494" y="6243739"/>
            <a:ext cx="4044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www.ncbi.nlm.nih.gov</a:t>
            </a:r>
            <a:r>
              <a:rPr lang="en-US" dirty="0"/>
              <a:t>/Traces/</a:t>
            </a:r>
            <a:r>
              <a:rPr lang="en-US" dirty="0" err="1"/>
              <a:t>sra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571776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1021"/>
          </a:xfrm>
        </p:spPr>
        <p:txBody>
          <a:bodyPr>
            <a:normAutofit/>
          </a:bodyPr>
          <a:lstStyle/>
          <a:p>
            <a:pPr marL="228600" lvl="1"/>
            <a:r>
              <a:rPr lang="en-US" sz="3200" dirty="0"/>
              <a:t>Bioinformatics related questions, include but not limited to</a:t>
            </a:r>
          </a:p>
          <a:p>
            <a:pPr marL="457200" lvl="2" indent="0">
              <a:buNone/>
            </a:pPr>
            <a:r>
              <a:rPr lang="en-US" sz="2800" dirty="0"/>
              <a:t>bioinformatic methods questions, software use, data questions</a:t>
            </a:r>
          </a:p>
          <a:p>
            <a:pPr marL="457200" lvl="2" indent="0">
              <a:buNone/>
            </a:pPr>
            <a:r>
              <a:rPr lang="en-US" sz="2800" dirty="0">
                <a:hlinkClick r:id="rId2"/>
              </a:rPr>
              <a:t>Bioinformatics.core@ucdavis.edu</a:t>
            </a:r>
            <a:endParaRPr lang="en-US" sz="2800" dirty="0"/>
          </a:p>
          <a:p>
            <a:r>
              <a:rPr lang="en-US" sz="3200" dirty="0"/>
              <a:t>Computing Issues, include but not limited to</a:t>
            </a:r>
          </a:p>
          <a:p>
            <a:pPr marL="457200" lvl="1" indent="0">
              <a:buNone/>
            </a:pPr>
            <a:r>
              <a:rPr lang="en-US" sz="2800" dirty="0"/>
              <a:t>User account questions, equipment failure/malfunction, software install, software failures (not related to use)</a:t>
            </a:r>
          </a:p>
          <a:p>
            <a:pPr marL="457200" lvl="1" indent="0">
              <a:buNone/>
            </a:pPr>
            <a:r>
              <a:rPr lang="en-US" sz="2800" dirty="0">
                <a:hlinkClick r:id="rId3"/>
              </a:rPr>
              <a:t>helpdesk@genomecenter.ucdavis.edu</a:t>
            </a:r>
            <a:endParaRPr lang="en-US" sz="2800" dirty="0"/>
          </a:p>
          <a:p>
            <a:r>
              <a:rPr lang="en-US" sz="3200" dirty="0"/>
              <a:t>Training courses information</a:t>
            </a:r>
          </a:p>
          <a:p>
            <a:pPr marL="457200" lvl="1" indent="0">
              <a:buNone/>
            </a:pPr>
            <a:r>
              <a:rPr lang="en-US" sz="2800" dirty="0">
                <a:hlinkClick r:id="rId4"/>
              </a:rPr>
              <a:t>training.bioinformatics@ucdavis.edu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5007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 err="1"/>
              <a:t>Illumina</a:t>
            </a:r>
            <a:endParaRPr lang="en-US" sz="4355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540" dirty="0"/>
              <a:t>2006 – The second ‘Next Generation Sequencing’ platform was </a:t>
            </a:r>
            <a:r>
              <a:rPr lang="en-US" sz="2540" dirty="0" err="1"/>
              <a:t>Solexa</a:t>
            </a:r>
            <a:r>
              <a:rPr lang="en-US" sz="2540" dirty="0"/>
              <a:t> (later acquired by </a:t>
            </a:r>
            <a:r>
              <a:rPr lang="en-US" sz="2540" dirty="0" err="1"/>
              <a:t>Illumina</a:t>
            </a:r>
            <a:r>
              <a:rPr lang="en-US" sz="2540" dirty="0"/>
              <a:t>). Now the dominant platform with &gt;75% market share of sequencers and and estimated &gt;90% of all bases sequenced are from an Illumina machine, Sequencing by Synthesis &gt; 1,600Gb/day.</a:t>
            </a:r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473" y="3705509"/>
            <a:ext cx="4493272" cy="3457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957" y="3570572"/>
            <a:ext cx="3163416" cy="31634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60357" y="5129143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</a:t>
            </a:r>
            <a:r>
              <a:rPr lang="en-US" dirty="0" err="1"/>
              <a:t>NovaSeq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389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Flexibility – short but not too short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294001" y="5088055"/>
            <a:ext cx="6253378" cy="1534234"/>
            <a:chOff x="2068512" y="3094037"/>
            <a:chExt cx="6893191" cy="1691208"/>
          </a:xfrm>
        </p:grpSpPr>
        <p:sp>
          <p:nvSpPr>
            <p:cNvPr id="5" name="Rectangle 4"/>
            <p:cNvSpPr/>
            <p:nvPr/>
          </p:nvSpPr>
          <p:spPr>
            <a:xfrm>
              <a:off x="7521205" y="3648242"/>
              <a:ext cx="228600" cy="64008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756522" y="3648120"/>
              <a:ext cx="457200" cy="6400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068512" y="4108606"/>
              <a:ext cx="457200" cy="6400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526445" y="4106494"/>
              <a:ext cx="228600" cy="6400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761762" y="4105524"/>
              <a:ext cx="457200" cy="640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265300" y="3651049"/>
              <a:ext cx="228600" cy="6400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>
                <a:solidFill>
                  <a:srgbClr val="008000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068512" y="3649295"/>
              <a:ext cx="457200" cy="6400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411878" y="3644945"/>
              <a:ext cx="3185200" cy="6842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408018" y="4106494"/>
              <a:ext cx="3189060" cy="64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26549" y="3749824"/>
              <a:ext cx="3958910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9" dirty="0"/>
                <a:t>DNA Sequence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95922" y="4107039"/>
              <a:ext cx="457200" cy="64008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062632" y="3648481"/>
              <a:ext cx="457200" cy="64008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061402" y="4106494"/>
              <a:ext cx="457200" cy="64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525712" y="3647877"/>
              <a:ext cx="457200" cy="6400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949947" y="4106494"/>
              <a:ext cx="457200" cy="6400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953185" y="3647877"/>
              <a:ext cx="457200" cy="640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597078" y="4106494"/>
              <a:ext cx="457200" cy="64008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98403" y="3647877"/>
              <a:ext cx="457200" cy="6400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3" name="Right Arrow 22"/>
            <p:cNvSpPr/>
            <p:nvPr/>
          </p:nvSpPr>
          <p:spPr>
            <a:xfrm>
              <a:off x="2982555" y="4254703"/>
              <a:ext cx="457200" cy="91440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24" name="Right Arrow 23"/>
            <p:cNvSpPr/>
            <p:nvPr/>
          </p:nvSpPr>
          <p:spPr>
            <a:xfrm>
              <a:off x="3440112" y="4254703"/>
              <a:ext cx="2286000" cy="91440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36215" y="4363691"/>
              <a:ext cx="2090568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9" dirty="0"/>
                <a:t>Read 1 (50- 300bp)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964112" y="3192889"/>
              <a:ext cx="1784616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9" dirty="0"/>
                <a:t>Read 2 (50-300bp)</a:t>
              </a:r>
            </a:p>
          </p:txBody>
        </p:sp>
        <p:sp>
          <p:nvSpPr>
            <p:cNvPr id="27" name="Right Arrow 26"/>
            <p:cNvSpPr/>
            <p:nvPr/>
          </p:nvSpPr>
          <p:spPr>
            <a:xfrm rot="10800000">
              <a:off x="4769602" y="3481616"/>
              <a:ext cx="2286000" cy="91440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28" name="Right Arrow 27"/>
            <p:cNvSpPr/>
            <p:nvPr/>
          </p:nvSpPr>
          <p:spPr>
            <a:xfrm rot="10800000">
              <a:off x="7059452" y="3481616"/>
              <a:ext cx="457200" cy="91440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656976" y="3094037"/>
              <a:ext cx="1301428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9" dirty="0"/>
                <a:t>Read 2 primer</a:t>
              </a:r>
            </a:p>
          </p:txBody>
        </p:sp>
        <p:sp>
          <p:nvSpPr>
            <p:cNvPr id="30" name="Right Arrow 29"/>
            <p:cNvSpPr/>
            <p:nvPr/>
          </p:nvSpPr>
          <p:spPr>
            <a:xfrm>
              <a:off x="7527922" y="4254703"/>
              <a:ext cx="228600" cy="91440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31" name="Right Arrow 30"/>
            <p:cNvSpPr/>
            <p:nvPr/>
          </p:nvSpPr>
          <p:spPr>
            <a:xfrm>
              <a:off x="7062842" y="4254703"/>
              <a:ext cx="457200" cy="91440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419961" y="4314134"/>
              <a:ext cx="1541742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89" dirty="0"/>
                <a:t>Barcode (8bp)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482064" y="4498706"/>
              <a:ext cx="1758648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9" dirty="0"/>
                <a:t>Barcode Read primer</a:t>
              </a:r>
            </a:p>
          </p:txBody>
        </p:sp>
      </p:grpSp>
      <p:cxnSp>
        <p:nvCxnSpPr>
          <p:cNvPr id="35" name="Straight Arrow Connector 34"/>
          <p:cNvCxnSpPr/>
          <p:nvPr/>
        </p:nvCxnSpPr>
        <p:spPr bwMode="auto">
          <a:xfrm>
            <a:off x="10190924" y="1934278"/>
            <a:ext cx="0" cy="2629301"/>
          </a:xfrm>
          <a:prstGeom prst="straightConnector1">
            <a:avLst/>
          </a:prstGeom>
          <a:solidFill>
            <a:srgbClr val="00B8FF"/>
          </a:solidFill>
          <a:ln w="603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TextBox 35"/>
          <p:cNvSpPr txBox="1"/>
          <p:nvPr/>
        </p:nvSpPr>
        <p:spPr>
          <a:xfrm rot="5400000">
            <a:off x="9465426" y="3178484"/>
            <a:ext cx="1982549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52" b="1" dirty="0">
                <a:solidFill>
                  <a:srgbClr val="FF0000"/>
                </a:solidFill>
              </a:rPr>
              <a:t>Depth of Coverage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172552" y="1631692"/>
            <a:ext cx="483891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52" b="1" dirty="0"/>
              <a:t>1X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897999" y="4604164"/>
            <a:ext cx="854284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70" b="1" dirty="0"/>
              <a:t>100000X</a:t>
            </a:r>
          </a:p>
        </p:txBody>
      </p:sp>
      <p:cxnSp>
        <p:nvCxnSpPr>
          <p:cNvPr id="39" name="Straight Arrow Connector 38"/>
          <p:cNvCxnSpPr/>
          <p:nvPr/>
        </p:nvCxnSpPr>
        <p:spPr bwMode="auto">
          <a:xfrm flipH="1" flipV="1">
            <a:off x="5065220" y="1934278"/>
            <a:ext cx="4874445" cy="2588218"/>
          </a:xfrm>
          <a:prstGeom prst="straightConnector1">
            <a:avLst/>
          </a:prstGeom>
          <a:solidFill>
            <a:srgbClr val="00B8FF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4789448" y="2269633"/>
            <a:ext cx="1306552" cy="65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14" dirty="0"/>
              <a:t>Whole Genome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275854" y="4604661"/>
            <a:ext cx="691273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1KB</a:t>
            </a:r>
            <a:endParaRPr lang="en-US" sz="1270" dirty="0"/>
          </a:p>
        </p:txBody>
      </p:sp>
      <p:sp>
        <p:nvSpPr>
          <p:cNvPr id="42" name="TextBox 41"/>
          <p:cNvSpPr txBox="1"/>
          <p:nvPr/>
        </p:nvSpPr>
        <p:spPr>
          <a:xfrm>
            <a:off x="8003365" y="3026462"/>
            <a:ext cx="2212072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GBS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750364" y="3290745"/>
            <a:ext cx="1865126" cy="3436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33" dirty="0"/>
              <a:t>Capture Techniques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372509" y="3865171"/>
            <a:ext cx="2362106" cy="594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33" dirty="0" err="1"/>
              <a:t>Fluidigm</a:t>
            </a:r>
            <a:r>
              <a:rPr lang="en-US" sz="1633" dirty="0"/>
              <a:t> Access Array</a:t>
            </a:r>
          </a:p>
          <a:p>
            <a:pPr algn="ctr"/>
            <a:r>
              <a:rPr lang="en-US" sz="1633" dirty="0"/>
              <a:t>Amplicons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394499" y="4358164"/>
            <a:ext cx="2015232" cy="315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52" dirty="0"/>
              <a:t>Few or Single Amplicons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493423" y="1754310"/>
            <a:ext cx="2412097" cy="3163302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14" b="1" dirty="0"/>
              <a:t>Genomic reduction allows for greater coverage and multiplexing of samples.</a:t>
            </a:r>
          </a:p>
          <a:p>
            <a:pPr algn="ctr"/>
            <a:endParaRPr lang="en-US" sz="1814" b="1" dirty="0"/>
          </a:p>
          <a:p>
            <a:pPr algn="ctr"/>
            <a:r>
              <a:rPr lang="en-US" sz="1814" b="1" dirty="0"/>
              <a:t>You can fine tune your depth of coverage needs and sample size </a:t>
            </a:r>
          </a:p>
          <a:p>
            <a:pPr algn="ctr"/>
            <a:r>
              <a:rPr lang="en-US" sz="1814" b="1" dirty="0"/>
              <a:t>with the reduction technique</a:t>
            </a:r>
            <a:endParaRPr lang="en-US" sz="1452" dirty="0"/>
          </a:p>
        </p:txBody>
      </p:sp>
      <p:sp>
        <p:nvSpPr>
          <p:cNvPr id="47" name="TextBox 46"/>
          <p:cNvSpPr txBox="1"/>
          <p:nvPr/>
        </p:nvSpPr>
        <p:spPr>
          <a:xfrm>
            <a:off x="8377199" y="3290746"/>
            <a:ext cx="103690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 err="1"/>
              <a:t>RADseq</a:t>
            </a:r>
            <a:endParaRPr lang="en-US" sz="1633" dirty="0"/>
          </a:p>
        </p:txBody>
      </p:sp>
      <p:sp>
        <p:nvSpPr>
          <p:cNvPr id="48" name="TextBox 47"/>
          <p:cNvSpPr txBox="1"/>
          <p:nvPr/>
        </p:nvSpPr>
        <p:spPr>
          <a:xfrm>
            <a:off x="8930218" y="5018928"/>
            <a:ext cx="1589927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>
                <a:solidFill>
                  <a:srgbClr val="FF0000"/>
                </a:solidFill>
              </a:rPr>
              <a:t>Greater Multiplexing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542982" y="1493437"/>
            <a:ext cx="1589927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>
                <a:solidFill>
                  <a:srgbClr val="FF0000"/>
                </a:solidFill>
              </a:rPr>
              <a:t>Single Multiplexing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DF6F6C-DEF2-4F45-8708-05A188237D07}"/>
              </a:ext>
            </a:extLst>
          </p:cNvPr>
          <p:cNvSpPr txBox="1"/>
          <p:nvPr/>
        </p:nvSpPr>
        <p:spPr>
          <a:xfrm>
            <a:off x="8069199" y="565876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Barcodes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07F930C-605C-E547-A980-0A255DF3B345}"/>
              </a:ext>
            </a:extLst>
          </p:cNvPr>
          <p:cNvSpPr/>
          <p:nvPr/>
        </p:nvSpPr>
        <p:spPr>
          <a:xfrm>
            <a:off x="6504264" y="2378819"/>
            <a:ext cx="754502" cy="3436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33" dirty="0"/>
              <a:t>Exome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4238CEF-FACF-7249-9200-2D8D7BC5AD75}"/>
              </a:ext>
            </a:extLst>
          </p:cNvPr>
          <p:cNvSpPr/>
          <p:nvPr/>
        </p:nvSpPr>
        <p:spPr>
          <a:xfrm>
            <a:off x="7216783" y="2735701"/>
            <a:ext cx="554960" cy="3436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33" dirty="0"/>
              <a:t>RNA</a:t>
            </a:r>
          </a:p>
        </p:txBody>
      </p:sp>
    </p:spTree>
    <p:extLst>
      <p:ext uri="{BB962C8B-B14F-4D97-AF65-F5344CB8AC3E}">
        <p14:creationId xmlns:p14="http://schemas.microsoft.com/office/powerpoint/2010/main" val="1425669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350" y="353172"/>
            <a:ext cx="7887528" cy="1325563"/>
          </a:xfrm>
        </p:spPr>
        <p:txBody>
          <a:bodyPr>
            <a:normAutofit/>
          </a:bodyPr>
          <a:lstStyle/>
          <a:p>
            <a:r>
              <a:rPr lang="en-US" sz="4355" dirty="0"/>
              <a:t>Sequencing Libraries : MLA-</a:t>
            </a:r>
            <a:r>
              <a:rPr lang="en-US" sz="4355" dirty="0" err="1"/>
              <a:t>seq</a:t>
            </a:r>
            <a:endParaRPr lang="en-US" sz="4355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0149" y="1469848"/>
            <a:ext cx="2259597" cy="39076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903" dirty="0"/>
              <a:t>DNA-</a:t>
            </a:r>
            <a:r>
              <a:rPr lang="en-US" sz="2903" dirty="0" err="1"/>
              <a:t>seq</a:t>
            </a:r>
            <a:endParaRPr lang="en-US" sz="2903" dirty="0"/>
          </a:p>
          <a:p>
            <a:pPr marL="0" indent="0">
              <a:buNone/>
            </a:pPr>
            <a:r>
              <a:rPr lang="en-US" sz="2903" dirty="0"/>
              <a:t>RNA-</a:t>
            </a:r>
            <a:r>
              <a:rPr lang="en-US" sz="2903" dirty="0" err="1"/>
              <a:t>seq</a:t>
            </a:r>
            <a:endParaRPr lang="en-US" sz="2903" dirty="0"/>
          </a:p>
          <a:p>
            <a:pPr marL="0" indent="0">
              <a:buNone/>
            </a:pPr>
            <a:r>
              <a:rPr lang="en-US" sz="2903" dirty="0" err="1"/>
              <a:t>Amplicons</a:t>
            </a:r>
            <a:endParaRPr lang="en-US" sz="2903" dirty="0"/>
          </a:p>
          <a:p>
            <a:pPr marL="0" indent="0">
              <a:buNone/>
            </a:pPr>
            <a:r>
              <a:rPr lang="en-US" sz="2903" dirty="0" err="1"/>
              <a:t>CHiP-seq</a:t>
            </a:r>
            <a:endParaRPr lang="en-US" sz="2903" dirty="0"/>
          </a:p>
          <a:p>
            <a:pPr marL="0" indent="0">
              <a:buNone/>
            </a:pPr>
            <a:r>
              <a:rPr lang="en-US" sz="2903" dirty="0" err="1"/>
              <a:t>MeDiP-seq</a:t>
            </a:r>
            <a:endParaRPr lang="en-US" sz="2903" dirty="0"/>
          </a:p>
          <a:p>
            <a:pPr marL="0" indent="0">
              <a:buNone/>
            </a:pPr>
            <a:r>
              <a:rPr lang="en-US" sz="2903" dirty="0"/>
              <a:t>RAD-</a:t>
            </a:r>
            <a:r>
              <a:rPr lang="en-US" sz="2903" dirty="0" err="1"/>
              <a:t>seq</a:t>
            </a:r>
            <a:endParaRPr lang="en-US" sz="2903" dirty="0"/>
          </a:p>
          <a:p>
            <a:pPr marL="0" indent="0">
              <a:buNone/>
            </a:pPr>
            <a:r>
              <a:rPr lang="en-US" sz="2903" dirty="0" err="1"/>
              <a:t>ddRAD-seq</a:t>
            </a:r>
            <a:endParaRPr lang="en-US" sz="2903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791422" y="1469847"/>
            <a:ext cx="2259597" cy="519030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560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1pPr>
            <a:lvl2pPr marL="914400" indent="-4572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BC8609"/>
              </a:buClr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BC8609"/>
              </a:buClr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3" dirty="0" err="1"/>
              <a:t>DNase-seq</a:t>
            </a:r>
            <a:endParaRPr lang="en-US" sz="2903" dirty="0"/>
          </a:p>
          <a:p>
            <a:r>
              <a:rPr lang="en-US" sz="2903" dirty="0"/>
              <a:t>ATAC-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 err="1"/>
              <a:t>MNase-seq</a:t>
            </a:r>
            <a:endParaRPr lang="en-US" sz="2903" dirty="0"/>
          </a:p>
          <a:p>
            <a:r>
              <a:rPr lang="en-US" sz="2903" dirty="0"/>
              <a:t>FAIRE-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Ribose-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 err="1"/>
              <a:t>smRNA-seq</a:t>
            </a:r>
            <a:endParaRPr lang="en-US" sz="2903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862695" y="1469845"/>
            <a:ext cx="2259597" cy="4733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560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1pPr>
            <a:lvl2pPr marL="914400" indent="-4572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BC8609"/>
              </a:buClr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BC8609"/>
              </a:buClr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3" dirty="0" err="1"/>
              <a:t>tagRNA-seq</a:t>
            </a:r>
            <a:endParaRPr lang="en-US" sz="2903" dirty="0"/>
          </a:p>
          <a:p>
            <a:r>
              <a:rPr lang="en-US" sz="2903" dirty="0"/>
              <a:t>PAT-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Structure-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MPE-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STARR-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Mod-</a:t>
            </a:r>
            <a:r>
              <a:rPr lang="en-US" sz="2903" dirty="0" err="1"/>
              <a:t>seq</a:t>
            </a:r>
            <a:endParaRPr lang="en-US" sz="2903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0AB59B-B9CB-A147-82E9-B3A275C77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149" y="5417915"/>
            <a:ext cx="8705929" cy="111667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78A65D-5BA5-9644-A7EE-6E215C16E2C5}"/>
              </a:ext>
            </a:extLst>
          </p:cNvPr>
          <p:cNvSpPr txBox="1">
            <a:spLocks/>
          </p:cNvSpPr>
          <p:nvPr/>
        </p:nvSpPr>
        <p:spPr bwMode="auto">
          <a:xfrm>
            <a:off x="8122292" y="1469844"/>
            <a:ext cx="2259597" cy="4733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560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1pPr>
            <a:lvl2pPr marL="914400" indent="-4572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BC8609"/>
              </a:buClr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BC8609"/>
              </a:buClr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3" dirty="0" err="1"/>
              <a:t>EnD-seq</a:t>
            </a:r>
            <a:endParaRPr lang="en-US" sz="2903" dirty="0"/>
          </a:p>
          <a:p>
            <a:r>
              <a:rPr lang="en-US" sz="2903" dirty="0"/>
              <a:t>Pool-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G&amp;T-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Tn-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 err="1"/>
              <a:t>BrAD-seq</a:t>
            </a:r>
            <a:endParaRPr lang="en-US" sz="2903" dirty="0"/>
          </a:p>
          <a:p>
            <a:r>
              <a:rPr lang="en-US" sz="2903" dirty="0"/>
              <a:t>SLAF-</a:t>
            </a:r>
            <a:r>
              <a:rPr lang="en-US" sz="2903" dirty="0" err="1"/>
              <a:t>seq</a:t>
            </a:r>
            <a:endParaRPr lang="en-US" sz="2903" dirty="0"/>
          </a:p>
        </p:txBody>
      </p:sp>
    </p:spTree>
    <p:extLst>
      <p:ext uri="{BB962C8B-B14F-4D97-AF65-F5344CB8AC3E}">
        <p14:creationId xmlns:p14="http://schemas.microsoft.com/office/powerpoint/2010/main" val="1759615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The data deluge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idx="1"/>
          </p:nvPr>
        </p:nvSpPr>
        <p:spPr>
          <a:xfrm>
            <a:off x="2177349" y="5986709"/>
            <a:ext cx="819590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Plucking the biology from the Noise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752" y="1908200"/>
            <a:ext cx="6855120" cy="385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02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Reality</a:t>
            </a:r>
          </a:p>
        </p:txBody>
      </p:sp>
      <p:sp>
        <p:nvSpPr>
          <p:cNvPr id="5" name="Content Placeholder 5"/>
          <p:cNvSpPr txBox="1">
            <a:spLocks noGrp="1"/>
          </p:cNvSpPr>
          <p:nvPr>
            <p:ph idx="1"/>
          </p:nvPr>
        </p:nvSpPr>
        <p:spPr>
          <a:xfrm>
            <a:off x="2177349" y="5986709"/>
            <a:ext cx="819590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Its much more difficult than we may first think</a:t>
            </a:r>
          </a:p>
        </p:txBody>
      </p:sp>
      <p:pic>
        <p:nvPicPr>
          <p:cNvPr id="4" name="Picture 3" descr="AssemblyisHa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715" y="1562564"/>
            <a:ext cx="6391649" cy="430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24727"/>
      </p:ext>
    </p:extLst>
  </p:cSld>
  <p:clrMapOvr>
    <a:masterClrMapping/>
  </p:clrMapOvr>
</p:sld>
</file>

<file path=ppt/theme/theme1.xml><?xml version="1.0" encoding="utf-8"?>
<a:theme xmlns:a="http://schemas.openxmlformats.org/drawingml/2006/main" name="UCDavis-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Davis-theme" id="{AE972D25-45FB-BE40-B213-B935FB0AD6AD}" vid="{D73787BA-0B09-294F-A9E2-4655B76E42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UCDavis-theme</Template>
  <TotalTime>678</TotalTime>
  <Words>1686</Words>
  <Application>Microsoft Macintosh PowerPoint</Application>
  <PresentationFormat>Widescreen</PresentationFormat>
  <Paragraphs>312</Paragraphs>
  <Slides>40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 Unicode MS</vt:lpstr>
      <vt:lpstr>ＭＳ Ｐゴシック</vt:lpstr>
      <vt:lpstr>Arial</vt:lpstr>
      <vt:lpstr>Calibri</vt:lpstr>
      <vt:lpstr>Calibri Light</vt:lpstr>
      <vt:lpstr>Comic Sans MS</vt:lpstr>
      <vt:lpstr>Times New Roman</vt:lpstr>
      <vt:lpstr>UCDavis-theme</vt:lpstr>
      <vt:lpstr>PowerPoint Presentation</vt:lpstr>
      <vt:lpstr>Outline</vt:lpstr>
      <vt:lpstr>Sequencing Costs</vt:lpstr>
      <vt:lpstr>Growth in Public Sequence Database</vt:lpstr>
      <vt:lpstr>Illumina</vt:lpstr>
      <vt:lpstr>Flexibility – short but not too short</vt:lpstr>
      <vt:lpstr>Sequencing Libraries : MLA-seq</vt:lpstr>
      <vt:lpstr>The data deluge</vt:lpstr>
      <vt:lpstr>Reality</vt:lpstr>
      <vt:lpstr>Bioinformatics is a Data Science</vt:lpstr>
      <vt:lpstr>7 Stages to Data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Bioinformatics Background</vt:lpstr>
      <vt:lpstr>Prerequisites for doing Bioinformatics</vt:lpstr>
      <vt:lpstr>Training - Models</vt:lpstr>
      <vt:lpstr>Training</vt:lpstr>
      <vt:lpstr>The Data Science in  Bioinformatics</vt:lpstr>
      <vt:lpstr>The last mile</vt:lpstr>
      <vt:lpstr>The real cost of sequencing</vt:lpstr>
      <vt:lpstr>One way to think about cores</vt:lpstr>
      <vt:lpstr>-omics is “Collaborative Research”</vt:lpstr>
      <vt:lpstr>Core Coordination, Collaboration </vt:lpstr>
      <vt:lpstr>Technology</vt:lpstr>
      <vt:lpstr>PowerPoint Presentation</vt:lpstr>
      <vt:lpstr>Network  MGRG - eXtreme Microbiome Project</vt:lpstr>
      <vt:lpstr>Bioinformatics</vt:lpstr>
      <vt:lpstr>Bottom Line</vt:lpstr>
      <vt:lpstr>What do you get when you collaborate with the Bioinformatics Core</vt:lpstr>
      <vt:lpstr>What is TagSeq</vt:lpstr>
      <vt:lpstr> </vt:lpstr>
      <vt:lpstr>PowerPoint Presentation</vt:lpstr>
      <vt:lpstr>10x Genomics Single-cell RNAseq</vt:lpstr>
      <vt:lpstr>UCSF Illumina Novaseq</vt:lpstr>
      <vt:lpstr>The mission of the Bioinformatics Core facility is to facilitate outstanding omics- scale research through these activities:</vt:lpstr>
      <vt:lpstr>UC Davis Bioinformatics Core in the Genome Center</vt:lpstr>
      <vt:lpstr>Contacts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Lee Settles</dc:creator>
  <cp:lastModifiedBy>Matthew Lee Settles</cp:lastModifiedBy>
  <cp:revision>27</cp:revision>
  <cp:lastPrinted>2017-07-23T16:43:04Z</cp:lastPrinted>
  <dcterms:created xsi:type="dcterms:W3CDTF">2017-06-19T17:12:18Z</dcterms:created>
  <dcterms:modified xsi:type="dcterms:W3CDTF">2018-05-01T18:58:43Z</dcterms:modified>
</cp:coreProperties>
</file>